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58" r:id="rId8"/>
    <p:sldId id="261" r:id="rId9"/>
    <p:sldId id="262" r:id="rId10"/>
    <p:sldId id="265" r:id="rId11"/>
    <p:sldId id="266" r:id="rId12"/>
    <p:sldId id="268" r:id="rId13"/>
    <p:sldId id="267" r:id="rId14"/>
    <p:sldId id="273" r:id="rId15"/>
    <p:sldId id="274" r:id="rId16"/>
    <p:sldId id="28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0836A-ED5F-4066-946C-A021B644789A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03629A5-CD96-48DD-A4A3-081F92B4EFFE}">
      <dgm:prSet phldrT="[Texto]"/>
      <dgm:spPr/>
      <dgm:t>
        <a:bodyPr/>
        <a:lstStyle/>
        <a:p>
          <a:r>
            <a:rPr lang="pt-BR" dirty="0"/>
            <a:t>Relação Magnética</a:t>
          </a:r>
        </a:p>
      </dgm:t>
    </dgm:pt>
    <dgm:pt modelId="{12584B6E-5056-440B-A451-102EDC3370C0}" type="parTrans" cxnId="{A418335A-2362-49BC-9137-030B5889570B}">
      <dgm:prSet/>
      <dgm:spPr/>
      <dgm:t>
        <a:bodyPr/>
        <a:lstStyle/>
        <a:p>
          <a:endParaRPr lang="pt-BR"/>
        </a:p>
      </dgm:t>
    </dgm:pt>
    <dgm:pt modelId="{E273BB05-8EDA-457D-BD5D-3017F63ECAB0}" type="sibTrans" cxnId="{A418335A-2362-49BC-9137-030B5889570B}">
      <dgm:prSet/>
      <dgm:spPr/>
      <dgm:t>
        <a:bodyPr/>
        <a:lstStyle/>
        <a:p>
          <a:endParaRPr lang="pt-BR"/>
        </a:p>
      </dgm:t>
    </dgm:pt>
    <dgm:pt modelId="{90B494D7-ACCF-4086-B401-D99DA83B7301}">
      <dgm:prSet phldrT="[Texto]"/>
      <dgm:spPr/>
      <dgm:t>
        <a:bodyPr/>
        <a:lstStyle/>
        <a:p>
          <a:r>
            <a:rPr lang="pt-BR" dirty="0"/>
            <a:t>Técnica Barão </a:t>
          </a:r>
          <a:r>
            <a:rPr lang="pt-BR" dirty="0" err="1"/>
            <a:t>du</a:t>
          </a:r>
          <a:r>
            <a:rPr lang="pt-BR" dirty="0"/>
            <a:t> </a:t>
          </a:r>
          <a:r>
            <a:rPr lang="pt-BR" dirty="0" err="1"/>
            <a:t>Potet</a:t>
          </a:r>
          <a:endParaRPr lang="pt-BR" dirty="0"/>
        </a:p>
      </dgm:t>
    </dgm:pt>
    <dgm:pt modelId="{4FD0644E-C355-4A71-BCEF-422CC91CBB01}" type="parTrans" cxnId="{9C262589-E13F-406D-A9C4-FE591A6A82D0}">
      <dgm:prSet/>
      <dgm:spPr/>
      <dgm:t>
        <a:bodyPr/>
        <a:lstStyle/>
        <a:p>
          <a:endParaRPr lang="pt-BR"/>
        </a:p>
      </dgm:t>
    </dgm:pt>
    <dgm:pt modelId="{EA41A840-602A-47B3-8DC7-2A1E5451A3F7}" type="sibTrans" cxnId="{9C262589-E13F-406D-A9C4-FE591A6A82D0}">
      <dgm:prSet/>
      <dgm:spPr/>
      <dgm:t>
        <a:bodyPr/>
        <a:lstStyle/>
        <a:p>
          <a:endParaRPr lang="pt-BR"/>
        </a:p>
      </dgm:t>
    </dgm:pt>
    <dgm:pt modelId="{9BD679DD-0790-4BC3-8EBC-91CB6D049653}">
      <dgm:prSet phldrT="[Texto]"/>
      <dgm:spPr/>
      <dgm:t>
        <a:bodyPr/>
        <a:lstStyle/>
        <a:p>
          <a:r>
            <a:rPr lang="pt-BR" dirty="0"/>
            <a:t>Costas</a:t>
          </a:r>
        </a:p>
      </dgm:t>
    </dgm:pt>
    <dgm:pt modelId="{FF5E119D-86B4-4652-B2D2-957028892E21}" type="parTrans" cxnId="{095B7099-20D0-41ED-BA39-83B56F44E6C7}">
      <dgm:prSet/>
      <dgm:spPr/>
      <dgm:t>
        <a:bodyPr/>
        <a:lstStyle/>
        <a:p>
          <a:endParaRPr lang="pt-BR"/>
        </a:p>
      </dgm:t>
    </dgm:pt>
    <dgm:pt modelId="{FD716DFD-FF63-4C3B-9027-9D1BEB527AA5}" type="sibTrans" cxnId="{095B7099-20D0-41ED-BA39-83B56F44E6C7}">
      <dgm:prSet/>
      <dgm:spPr/>
      <dgm:t>
        <a:bodyPr/>
        <a:lstStyle/>
        <a:p>
          <a:endParaRPr lang="pt-BR"/>
        </a:p>
      </dgm:t>
    </dgm:pt>
    <dgm:pt modelId="{422D723B-BBF6-479B-BDB1-2BF70398CA34}">
      <dgm:prSet phldrT="[Texto]"/>
      <dgm:spPr/>
      <dgm:t>
        <a:bodyPr/>
        <a:lstStyle/>
        <a:p>
          <a:r>
            <a:rPr lang="pt-BR" dirty="0"/>
            <a:t>Dispersivos Longitudinais zonas ativas e calmantes</a:t>
          </a:r>
        </a:p>
      </dgm:t>
    </dgm:pt>
    <dgm:pt modelId="{9C7EC867-9915-4617-89CE-0B5CA5448DA0}" type="parTrans" cxnId="{97675EC0-376B-4C91-A063-4C1309174E84}">
      <dgm:prSet/>
      <dgm:spPr/>
      <dgm:t>
        <a:bodyPr/>
        <a:lstStyle/>
        <a:p>
          <a:endParaRPr lang="pt-BR"/>
        </a:p>
      </dgm:t>
    </dgm:pt>
    <dgm:pt modelId="{3C9A7203-DC41-403B-97FE-8B6D71D5427D}" type="sibTrans" cxnId="{97675EC0-376B-4C91-A063-4C1309174E84}">
      <dgm:prSet/>
      <dgm:spPr/>
      <dgm:t>
        <a:bodyPr/>
        <a:lstStyle/>
        <a:p>
          <a:endParaRPr lang="pt-BR"/>
        </a:p>
      </dgm:t>
    </dgm:pt>
    <dgm:pt modelId="{3C4F1C07-261E-40E7-B1C5-4780115D9315}">
      <dgm:prSet phldrT="[Texto]"/>
      <dgm:spPr/>
      <dgm:t>
        <a:bodyPr/>
        <a:lstStyle/>
        <a:p>
          <a:r>
            <a:rPr lang="pt-BR" dirty="0"/>
            <a:t>Dispersivos Transversais ativantes e calmante no </a:t>
          </a:r>
          <a:r>
            <a:rPr lang="pt-BR" dirty="0" err="1"/>
            <a:t>Meng</a:t>
          </a:r>
          <a:endParaRPr lang="pt-BR" dirty="0"/>
        </a:p>
      </dgm:t>
    </dgm:pt>
    <dgm:pt modelId="{B0574332-05A1-41AF-A969-1E31CB2E7CD2}" type="parTrans" cxnId="{A71BC09F-8E9B-4326-83B9-192AB7231305}">
      <dgm:prSet/>
      <dgm:spPr/>
      <dgm:t>
        <a:bodyPr/>
        <a:lstStyle/>
        <a:p>
          <a:endParaRPr lang="pt-BR"/>
        </a:p>
      </dgm:t>
    </dgm:pt>
    <dgm:pt modelId="{CCBDCF64-647C-4074-9BC4-B4E41E1C4DD1}" type="sibTrans" cxnId="{A71BC09F-8E9B-4326-83B9-192AB7231305}">
      <dgm:prSet/>
      <dgm:spPr/>
      <dgm:t>
        <a:bodyPr/>
        <a:lstStyle/>
        <a:p>
          <a:endParaRPr lang="pt-BR"/>
        </a:p>
      </dgm:t>
    </dgm:pt>
    <dgm:pt modelId="{87C1E617-E65D-4165-93D5-A704036CE4A1}">
      <dgm:prSet phldrT="[Texto]"/>
      <dgm:spPr/>
      <dgm:t>
        <a:bodyPr/>
        <a:lstStyle/>
        <a:p>
          <a:r>
            <a:rPr lang="pt-BR" dirty="0"/>
            <a:t>Frente</a:t>
          </a:r>
        </a:p>
      </dgm:t>
    </dgm:pt>
    <dgm:pt modelId="{32F5D31C-1A67-48CB-A5D6-3BB580C4C72C}" type="parTrans" cxnId="{A95A6EEF-1F49-4330-84F5-5F7C6772E5D7}">
      <dgm:prSet/>
      <dgm:spPr/>
      <dgm:t>
        <a:bodyPr/>
        <a:lstStyle/>
        <a:p>
          <a:endParaRPr lang="pt-BR"/>
        </a:p>
      </dgm:t>
    </dgm:pt>
    <dgm:pt modelId="{43DD494C-2843-4F29-8AF4-0C0A6E2DB21A}" type="sibTrans" cxnId="{A95A6EEF-1F49-4330-84F5-5F7C6772E5D7}">
      <dgm:prSet/>
      <dgm:spPr/>
      <dgm:t>
        <a:bodyPr/>
        <a:lstStyle/>
        <a:p>
          <a:endParaRPr lang="pt-BR"/>
        </a:p>
      </dgm:t>
    </dgm:pt>
    <dgm:pt modelId="{EC2E9F29-4AC8-4F10-B6D4-205B6F4D008C}">
      <dgm:prSet phldrT="[Texto]"/>
      <dgm:spPr/>
      <dgm:t>
        <a:bodyPr/>
        <a:lstStyle/>
        <a:p>
          <a:r>
            <a:rPr lang="pt-BR" dirty="0"/>
            <a:t>TDM 1  </a:t>
          </a:r>
        </a:p>
      </dgm:t>
    </dgm:pt>
    <dgm:pt modelId="{F5B359A3-0E78-4F9A-8B40-45C3B1EDA2FC}" type="parTrans" cxnId="{F018208E-63D7-4B7C-8B94-810513D1E6E7}">
      <dgm:prSet/>
      <dgm:spPr/>
      <dgm:t>
        <a:bodyPr/>
        <a:lstStyle/>
        <a:p>
          <a:endParaRPr lang="pt-BR"/>
        </a:p>
      </dgm:t>
    </dgm:pt>
    <dgm:pt modelId="{84B60322-9836-4614-B314-3B353578281A}" type="sibTrans" cxnId="{F018208E-63D7-4B7C-8B94-810513D1E6E7}">
      <dgm:prSet/>
      <dgm:spPr/>
      <dgm:t>
        <a:bodyPr/>
        <a:lstStyle/>
        <a:p>
          <a:endParaRPr lang="pt-BR"/>
        </a:p>
      </dgm:t>
    </dgm:pt>
    <dgm:pt modelId="{56783020-D6DF-4B89-BA0D-2B3764D2567E}">
      <dgm:prSet phldrT="[Texto]"/>
      <dgm:spPr/>
      <dgm:t>
        <a:bodyPr/>
        <a:lstStyle/>
        <a:p>
          <a:r>
            <a:rPr lang="pt-BR" dirty="0"/>
            <a:t>Dispersivos Transversais e calmante no Básico</a:t>
          </a:r>
        </a:p>
      </dgm:t>
    </dgm:pt>
    <dgm:pt modelId="{8D82B55D-A25A-4F20-A464-CE0F9A7855CF}" type="parTrans" cxnId="{C6C793BB-4744-46F9-9572-733FBEA34FFB}">
      <dgm:prSet/>
      <dgm:spPr/>
      <dgm:t>
        <a:bodyPr/>
        <a:lstStyle/>
        <a:p>
          <a:endParaRPr lang="pt-BR"/>
        </a:p>
      </dgm:t>
    </dgm:pt>
    <dgm:pt modelId="{4CFDF0F3-E06F-4494-9D3E-1E3A3810855E}" type="sibTrans" cxnId="{C6C793BB-4744-46F9-9572-733FBEA34FFB}">
      <dgm:prSet/>
      <dgm:spPr/>
      <dgm:t>
        <a:bodyPr/>
        <a:lstStyle/>
        <a:p>
          <a:endParaRPr lang="pt-BR"/>
        </a:p>
      </dgm:t>
    </dgm:pt>
    <dgm:pt modelId="{8C55597B-2221-4277-84E9-F713680DD8E2}">
      <dgm:prSet phldrT="[Texto]"/>
      <dgm:spPr/>
      <dgm:t>
        <a:bodyPr/>
        <a:lstStyle/>
        <a:p>
          <a:endParaRPr lang="pt-BR" dirty="0"/>
        </a:p>
      </dgm:t>
    </dgm:pt>
    <dgm:pt modelId="{0E7B75B8-FD03-4725-925D-BD9D4E7408F2}" type="parTrans" cxnId="{563436E2-35A9-45B0-94B5-A003E3ABB208}">
      <dgm:prSet/>
      <dgm:spPr/>
      <dgm:t>
        <a:bodyPr/>
        <a:lstStyle/>
        <a:p>
          <a:endParaRPr lang="pt-BR"/>
        </a:p>
      </dgm:t>
    </dgm:pt>
    <dgm:pt modelId="{D59DDF9E-1D37-41C1-86F7-6E07AB81A8C3}" type="sibTrans" cxnId="{563436E2-35A9-45B0-94B5-A003E3ABB208}">
      <dgm:prSet/>
      <dgm:spPr/>
      <dgm:t>
        <a:bodyPr/>
        <a:lstStyle/>
        <a:p>
          <a:endParaRPr lang="pt-BR"/>
        </a:p>
      </dgm:t>
    </dgm:pt>
    <dgm:pt modelId="{D69DA928-D270-48C4-9283-26A00C0AAF67}" type="pres">
      <dgm:prSet presAssocID="{D970836A-ED5F-4066-946C-A021B64478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D484D0-80D2-4F63-866F-810FF488375D}" type="pres">
      <dgm:prSet presAssocID="{803629A5-CD96-48DD-A4A3-081F92B4EFFE}" presName="composite" presStyleCnt="0"/>
      <dgm:spPr/>
    </dgm:pt>
    <dgm:pt modelId="{04A12FFC-CB37-4F2B-BA67-D35534BAB1DF}" type="pres">
      <dgm:prSet presAssocID="{803629A5-CD96-48DD-A4A3-081F92B4EF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0956FA-A4DF-4A24-AF2C-222F6A7B37B1}" type="pres">
      <dgm:prSet presAssocID="{803629A5-CD96-48DD-A4A3-081F92B4EF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74415A-BD08-40D7-BD7D-F44F8545E563}" type="pres">
      <dgm:prSet presAssocID="{E273BB05-8EDA-457D-BD5D-3017F63ECAB0}" presName="sp" presStyleCnt="0"/>
      <dgm:spPr/>
    </dgm:pt>
    <dgm:pt modelId="{36E87452-2379-474B-A062-1E6882E94685}" type="pres">
      <dgm:prSet presAssocID="{9BD679DD-0790-4BC3-8EBC-91CB6D049653}" presName="composite" presStyleCnt="0"/>
      <dgm:spPr/>
    </dgm:pt>
    <dgm:pt modelId="{8E050B0A-0CA1-4BB6-8F3A-7650F0BEDC1E}" type="pres">
      <dgm:prSet presAssocID="{9BD679DD-0790-4BC3-8EBC-91CB6D04965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9B90EE-5064-452F-8F98-F9871DF025E5}" type="pres">
      <dgm:prSet presAssocID="{9BD679DD-0790-4BC3-8EBC-91CB6D04965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AA6F3C-13D3-4B3D-B2EC-710C3FFBB6E8}" type="pres">
      <dgm:prSet presAssocID="{FD716DFD-FF63-4C3B-9027-9D1BEB527AA5}" presName="sp" presStyleCnt="0"/>
      <dgm:spPr/>
    </dgm:pt>
    <dgm:pt modelId="{514C4EC5-BACC-46C6-B9BD-32D2A4E5EB78}" type="pres">
      <dgm:prSet presAssocID="{87C1E617-E65D-4165-93D5-A704036CE4A1}" presName="composite" presStyleCnt="0"/>
      <dgm:spPr/>
    </dgm:pt>
    <dgm:pt modelId="{CD9BB51C-0CD6-4AEE-A9E7-737324111DD2}" type="pres">
      <dgm:prSet presAssocID="{87C1E617-E65D-4165-93D5-A704036CE4A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C08FDC-B99B-47DE-B65B-594A15F98516}" type="pres">
      <dgm:prSet presAssocID="{87C1E617-E65D-4165-93D5-A704036CE4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C523476-99E8-4394-849B-2C71713C362D}" type="presOf" srcId="{803629A5-CD96-48DD-A4A3-081F92B4EFFE}" destId="{04A12FFC-CB37-4F2B-BA67-D35534BAB1DF}" srcOrd="0" destOrd="0" presId="urn:microsoft.com/office/officeart/2005/8/layout/chevron2"/>
    <dgm:cxn modelId="{6F2BDBD5-A1E5-4C0E-A558-188EDC2A0FB9}" type="presOf" srcId="{8C55597B-2221-4277-84E9-F713680DD8E2}" destId="{B2C08FDC-B99B-47DE-B65B-594A15F98516}" srcOrd="0" destOrd="1" presId="urn:microsoft.com/office/officeart/2005/8/layout/chevron2"/>
    <dgm:cxn modelId="{664DFF4E-7E53-44D2-BDCC-7E78657F7CB7}" type="presOf" srcId="{9BD679DD-0790-4BC3-8EBC-91CB6D049653}" destId="{8E050B0A-0CA1-4BB6-8F3A-7650F0BEDC1E}" srcOrd="0" destOrd="0" presId="urn:microsoft.com/office/officeart/2005/8/layout/chevron2"/>
    <dgm:cxn modelId="{095B7099-20D0-41ED-BA39-83B56F44E6C7}" srcId="{D970836A-ED5F-4066-946C-A021B644789A}" destId="{9BD679DD-0790-4BC3-8EBC-91CB6D049653}" srcOrd="1" destOrd="0" parTransId="{FF5E119D-86B4-4652-B2D2-957028892E21}" sibTransId="{FD716DFD-FF63-4C3B-9027-9D1BEB527AA5}"/>
    <dgm:cxn modelId="{C6C793BB-4744-46F9-9572-733FBEA34FFB}" srcId="{9BD679DD-0790-4BC3-8EBC-91CB6D049653}" destId="{56783020-D6DF-4B89-BA0D-2B3764D2567E}" srcOrd="2" destOrd="0" parTransId="{8D82B55D-A25A-4F20-A464-CE0F9A7855CF}" sibTransId="{4CFDF0F3-E06F-4494-9D3E-1E3A3810855E}"/>
    <dgm:cxn modelId="{A71BC09F-8E9B-4326-83B9-192AB7231305}" srcId="{9BD679DD-0790-4BC3-8EBC-91CB6D049653}" destId="{3C4F1C07-261E-40E7-B1C5-4780115D9315}" srcOrd="1" destOrd="0" parTransId="{B0574332-05A1-41AF-A969-1E31CB2E7CD2}" sibTransId="{CCBDCF64-647C-4074-9BC4-B4E41E1C4DD1}"/>
    <dgm:cxn modelId="{EA669967-5CEE-47E9-AD12-D4964E58AF6B}" type="presOf" srcId="{90B494D7-ACCF-4086-B401-D99DA83B7301}" destId="{850956FA-A4DF-4A24-AF2C-222F6A7B37B1}" srcOrd="0" destOrd="0" presId="urn:microsoft.com/office/officeart/2005/8/layout/chevron2"/>
    <dgm:cxn modelId="{A95A6EEF-1F49-4330-84F5-5F7C6772E5D7}" srcId="{D970836A-ED5F-4066-946C-A021B644789A}" destId="{87C1E617-E65D-4165-93D5-A704036CE4A1}" srcOrd="2" destOrd="0" parTransId="{32F5D31C-1A67-48CB-A5D6-3BB580C4C72C}" sibTransId="{43DD494C-2843-4F29-8AF4-0C0A6E2DB21A}"/>
    <dgm:cxn modelId="{18D20E55-E020-4664-8A28-FBCA39A6461A}" type="presOf" srcId="{87C1E617-E65D-4165-93D5-A704036CE4A1}" destId="{CD9BB51C-0CD6-4AEE-A9E7-737324111DD2}" srcOrd="0" destOrd="0" presId="urn:microsoft.com/office/officeart/2005/8/layout/chevron2"/>
    <dgm:cxn modelId="{F018208E-63D7-4B7C-8B94-810513D1E6E7}" srcId="{87C1E617-E65D-4165-93D5-A704036CE4A1}" destId="{EC2E9F29-4AC8-4F10-B6D4-205B6F4D008C}" srcOrd="0" destOrd="0" parTransId="{F5B359A3-0E78-4F9A-8B40-45C3B1EDA2FC}" sibTransId="{84B60322-9836-4614-B314-3B353578281A}"/>
    <dgm:cxn modelId="{A418335A-2362-49BC-9137-030B5889570B}" srcId="{D970836A-ED5F-4066-946C-A021B644789A}" destId="{803629A5-CD96-48DD-A4A3-081F92B4EFFE}" srcOrd="0" destOrd="0" parTransId="{12584B6E-5056-440B-A451-102EDC3370C0}" sibTransId="{E273BB05-8EDA-457D-BD5D-3017F63ECAB0}"/>
    <dgm:cxn modelId="{C2B57DED-0D08-49EF-A997-5F0C1B82358D}" type="presOf" srcId="{D970836A-ED5F-4066-946C-A021B644789A}" destId="{D69DA928-D270-48C4-9283-26A00C0AAF67}" srcOrd="0" destOrd="0" presId="urn:microsoft.com/office/officeart/2005/8/layout/chevron2"/>
    <dgm:cxn modelId="{5B02AB88-DFA1-4D7E-B09F-EC6371DE4489}" type="presOf" srcId="{3C4F1C07-261E-40E7-B1C5-4780115D9315}" destId="{3D9B90EE-5064-452F-8F98-F9871DF025E5}" srcOrd="0" destOrd="1" presId="urn:microsoft.com/office/officeart/2005/8/layout/chevron2"/>
    <dgm:cxn modelId="{49BCF9DE-6AB9-4381-A4B2-AC26A8296AB4}" type="presOf" srcId="{422D723B-BBF6-479B-BDB1-2BF70398CA34}" destId="{3D9B90EE-5064-452F-8F98-F9871DF025E5}" srcOrd="0" destOrd="0" presId="urn:microsoft.com/office/officeart/2005/8/layout/chevron2"/>
    <dgm:cxn modelId="{97675EC0-376B-4C91-A063-4C1309174E84}" srcId="{9BD679DD-0790-4BC3-8EBC-91CB6D049653}" destId="{422D723B-BBF6-479B-BDB1-2BF70398CA34}" srcOrd="0" destOrd="0" parTransId="{9C7EC867-9915-4617-89CE-0B5CA5448DA0}" sibTransId="{3C9A7203-DC41-403B-97FE-8B6D71D5427D}"/>
    <dgm:cxn modelId="{563436E2-35A9-45B0-94B5-A003E3ABB208}" srcId="{87C1E617-E65D-4165-93D5-A704036CE4A1}" destId="{8C55597B-2221-4277-84E9-F713680DD8E2}" srcOrd="1" destOrd="0" parTransId="{0E7B75B8-FD03-4725-925D-BD9D4E7408F2}" sibTransId="{D59DDF9E-1D37-41C1-86F7-6E07AB81A8C3}"/>
    <dgm:cxn modelId="{6FC8B408-6293-48EF-B8E7-78B285CFB3A8}" type="presOf" srcId="{EC2E9F29-4AC8-4F10-B6D4-205B6F4D008C}" destId="{B2C08FDC-B99B-47DE-B65B-594A15F98516}" srcOrd="0" destOrd="0" presId="urn:microsoft.com/office/officeart/2005/8/layout/chevron2"/>
    <dgm:cxn modelId="{D33C4C30-C7BC-4826-BE23-48C7033E0F66}" type="presOf" srcId="{56783020-D6DF-4B89-BA0D-2B3764D2567E}" destId="{3D9B90EE-5064-452F-8F98-F9871DF025E5}" srcOrd="0" destOrd="2" presId="urn:microsoft.com/office/officeart/2005/8/layout/chevron2"/>
    <dgm:cxn modelId="{9C262589-E13F-406D-A9C4-FE591A6A82D0}" srcId="{803629A5-CD96-48DD-A4A3-081F92B4EFFE}" destId="{90B494D7-ACCF-4086-B401-D99DA83B7301}" srcOrd="0" destOrd="0" parTransId="{4FD0644E-C355-4A71-BCEF-422CC91CBB01}" sibTransId="{EA41A840-602A-47B3-8DC7-2A1E5451A3F7}"/>
    <dgm:cxn modelId="{A03A1937-813A-4442-B19B-B1E5431D94FA}" type="presParOf" srcId="{D69DA928-D270-48C4-9283-26A00C0AAF67}" destId="{77D484D0-80D2-4F63-866F-810FF488375D}" srcOrd="0" destOrd="0" presId="urn:microsoft.com/office/officeart/2005/8/layout/chevron2"/>
    <dgm:cxn modelId="{868EA8C5-A96A-47C5-B0F0-E378E96857FB}" type="presParOf" srcId="{77D484D0-80D2-4F63-866F-810FF488375D}" destId="{04A12FFC-CB37-4F2B-BA67-D35534BAB1DF}" srcOrd="0" destOrd="0" presId="urn:microsoft.com/office/officeart/2005/8/layout/chevron2"/>
    <dgm:cxn modelId="{37DE29AC-0260-4E81-A13C-5275BD58ACDB}" type="presParOf" srcId="{77D484D0-80D2-4F63-866F-810FF488375D}" destId="{850956FA-A4DF-4A24-AF2C-222F6A7B37B1}" srcOrd="1" destOrd="0" presId="urn:microsoft.com/office/officeart/2005/8/layout/chevron2"/>
    <dgm:cxn modelId="{B2B7C6B2-21B6-4F25-9E70-C9830C92FE44}" type="presParOf" srcId="{D69DA928-D270-48C4-9283-26A00C0AAF67}" destId="{0574415A-BD08-40D7-BD7D-F44F8545E563}" srcOrd="1" destOrd="0" presId="urn:microsoft.com/office/officeart/2005/8/layout/chevron2"/>
    <dgm:cxn modelId="{B35A515C-2AED-4989-82FC-1653C90EE225}" type="presParOf" srcId="{D69DA928-D270-48C4-9283-26A00C0AAF67}" destId="{36E87452-2379-474B-A062-1E6882E94685}" srcOrd="2" destOrd="0" presId="urn:microsoft.com/office/officeart/2005/8/layout/chevron2"/>
    <dgm:cxn modelId="{E811C515-5163-4794-B88F-255451C41E68}" type="presParOf" srcId="{36E87452-2379-474B-A062-1E6882E94685}" destId="{8E050B0A-0CA1-4BB6-8F3A-7650F0BEDC1E}" srcOrd="0" destOrd="0" presId="urn:microsoft.com/office/officeart/2005/8/layout/chevron2"/>
    <dgm:cxn modelId="{07262E53-0993-486E-8F17-23FE5A5B5E45}" type="presParOf" srcId="{36E87452-2379-474B-A062-1E6882E94685}" destId="{3D9B90EE-5064-452F-8F98-F9871DF025E5}" srcOrd="1" destOrd="0" presId="urn:microsoft.com/office/officeart/2005/8/layout/chevron2"/>
    <dgm:cxn modelId="{8EFD398E-E6CE-4620-A7B5-237A722C9070}" type="presParOf" srcId="{D69DA928-D270-48C4-9283-26A00C0AAF67}" destId="{80AA6F3C-13D3-4B3D-B2EC-710C3FFBB6E8}" srcOrd="3" destOrd="0" presId="urn:microsoft.com/office/officeart/2005/8/layout/chevron2"/>
    <dgm:cxn modelId="{135498D9-144C-4D6C-B2F1-93D40D7DB262}" type="presParOf" srcId="{D69DA928-D270-48C4-9283-26A00C0AAF67}" destId="{514C4EC5-BACC-46C6-B9BD-32D2A4E5EB78}" srcOrd="4" destOrd="0" presId="urn:microsoft.com/office/officeart/2005/8/layout/chevron2"/>
    <dgm:cxn modelId="{5A41D301-7A2F-457D-AC98-E6CBB8F67885}" type="presParOf" srcId="{514C4EC5-BACC-46C6-B9BD-32D2A4E5EB78}" destId="{CD9BB51C-0CD6-4AEE-A9E7-737324111DD2}" srcOrd="0" destOrd="0" presId="urn:microsoft.com/office/officeart/2005/8/layout/chevron2"/>
    <dgm:cxn modelId="{D36F1931-27CA-431E-8235-8874CF711B7C}" type="presParOf" srcId="{514C4EC5-BACC-46C6-B9BD-32D2A4E5EB78}" destId="{B2C08FDC-B99B-47DE-B65B-594A15F985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0836A-ED5F-4066-946C-A021B644789A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03629A5-CD96-48DD-A4A3-081F92B4EFFE}">
      <dgm:prSet phldrT="[Texto]"/>
      <dgm:spPr/>
      <dgm:t>
        <a:bodyPr/>
        <a:lstStyle/>
        <a:p>
          <a:r>
            <a:rPr lang="pt-BR" dirty="0"/>
            <a:t>Fígado</a:t>
          </a:r>
        </a:p>
      </dgm:t>
    </dgm:pt>
    <dgm:pt modelId="{12584B6E-5056-440B-A451-102EDC3370C0}" type="parTrans" cxnId="{A418335A-2362-49BC-9137-030B5889570B}">
      <dgm:prSet/>
      <dgm:spPr/>
      <dgm:t>
        <a:bodyPr/>
        <a:lstStyle/>
        <a:p>
          <a:endParaRPr lang="pt-BR"/>
        </a:p>
      </dgm:t>
    </dgm:pt>
    <dgm:pt modelId="{E273BB05-8EDA-457D-BD5D-3017F63ECAB0}" type="sibTrans" cxnId="{A418335A-2362-49BC-9137-030B5889570B}">
      <dgm:prSet/>
      <dgm:spPr/>
      <dgm:t>
        <a:bodyPr/>
        <a:lstStyle/>
        <a:p>
          <a:endParaRPr lang="pt-BR"/>
        </a:p>
      </dgm:t>
    </dgm:pt>
    <dgm:pt modelId="{90B494D7-ACCF-4086-B401-D99DA83B7301}">
      <dgm:prSet phldrT="[Texto]"/>
      <dgm:spPr/>
      <dgm:t>
        <a:bodyPr/>
        <a:lstStyle/>
        <a:p>
          <a:r>
            <a:rPr lang="pt-BR" dirty="0"/>
            <a:t>Dispersivos transversais: Zonas Calmantes e ativantes</a:t>
          </a:r>
        </a:p>
      </dgm:t>
    </dgm:pt>
    <dgm:pt modelId="{4FD0644E-C355-4A71-BCEF-422CC91CBB01}" type="parTrans" cxnId="{9C262589-E13F-406D-A9C4-FE591A6A82D0}">
      <dgm:prSet/>
      <dgm:spPr/>
      <dgm:t>
        <a:bodyPr/>
        <a:lstStyle/>
        <a:p>
          <a:endParaRPr lang="pt-BR"/>
        </a:p>
      </dgm:t>
    </dgm:pt>
    <dgm:pt modelId="{EA41A840-602A-47B3-8DC7-2A1E5451A3F7}" type="sibTrans" cxnId="{9C262589-E13F-406D-A9C4-FE591A6A82D0}">
      <dgm:prSet/>
      <dgm:spPr/>
      <dgm:t>
        <a:bodyPr/>
        <a:lstStyle/>
        <a:p>
          <a:endParaRPr lang="pt-BR"/>
        </a:p>
      </dgm:t>
    </dgm:pt>
    <dgm:pt modelId="{9BD679DD-0790-4BC3-8EBC-91CB6D049653}">
      <dgm:prSet phldrT="[Texto]"/>
      <dgm:spPr/>
      <dgm:t>
        <a:bodyPr/>
        <a:lstStyle/>
        <a:p>
          <a:r>
            <a:rPr lang="pt-BR" dirty="0"/>
            <a:t>Fígado</a:t>
          </a:r>
        </a:p>
      </dgm:t>
    </dgm:pt>
    <dgm:pt modelId="{FF5E119D-86B4-4652-B2D2-957028892E21}" type="parTrans" cxnId="{095B7099-20D0-41ED-BA39-83B56F44E6C7}">
      <dgm:prSet/>
      <dgm:spPr/>
      <dgm:t>
        <a:bodyPr/>
        <a:lstStyle/>
        <a:p>
          <a:endParaRPr lang="pt-BR"/>
        </a:p>
      </dgm:t>
    </dgm:pt>
    <dgm:pt modelId="{FD716DFD-FF63-4C3B-9027-9D1BEB527AA5}" type="sibTrans" cxnId="{095B7099-20D0-41ED-BA39-83B56F44E6C7}">
      <dgm:prSet/>
      <dgm:spPr/>
      <dgm:t>
        <a:bodyPr/>
        <a:lstStyle/>
        <a:p>
          <a:endParaRPr lang="pt-BR"/>
        </a:p>
      </dgm:t>
    </dgm:pt>
    <dgm:pt modelId="{EC2E9F29-4AC8-4F10-B6D4-205B6F4D008C}">
      <dgm:prSet phldrT="[Texto]"/>
      <dgm:spPr/>
      <dgm:t>
        <a:bodyPr/>
        <a:lstStyle/>
        <a:p>
          <a:r>
            <a:rPr lang="pt-BR" dirty="0"/>
            <a:t>Fígado</a:t>
          </a:r>
        </a:p>
      </dgm:t>
    </dgm:pt>
    <dgm:pt modelId="{F5B359A3-0E78-4F9A-8B40-45C3B1EDA2FC}" type="parTrans" cxnId="{F018208E-63D7-4B7C-8B94-810513D1E6E7}">
      <dgm:prSet/>
      <dgm:spPr/>
      <dgm:t>
        <a:bodyPr/>
        <a:lstStyle/>
        <a:p>
          <a:endParaRPr lang="pt-BR"/>
        </a:p>
      </dgm:t>
    </dgm:pt>
    <dgm:pt modelId="{84B60322-9836-4614-B314-3B353578281A}" type="sibTrans" cxnId="{F018208E-63D7-4B7C-8B94-810513D1E6E7}">
      <dgm:prSet/>
      <dgm:spPr/>
      <dgm:t>
        <a:bodyPr/>
        <a:lstStyle/>
        <a:p>
          <a:endParaRPr lang="pt-BR"/>
        </a:p>
      </dgm:t>
    </dgm:pt>
    <dgm:pt modelId="{4756BCD1-315F-48E5-A944-EEFA8370CF3E}">
      <dgm:prSet/>
      <dgm:spPr/>
      <dgm:t>
        <a:bodyPr/>
        <a:lstStyle/>
        <a:p>
          <a:r>
            <a:rPr lang="pt-BR" dirty="0"/>
            <a:t>Pequenos longitudinais do fígado para bexiga (Comando: Eliminando as toxinas pela bexiga)</a:t>
          </a:r>
        </a:p>
      </dgm:t>
    </dgm:pt>
    <dgm:pt modelId="{919216F0-B0CF-4611-B0F2-33AB481D13AC}" type="parTrans" cxnId="{C693CC63-1612-4298-AA75-F337609491EA}">
      <dgm:prSet/>
      <dgm:spPr/>
      <dgm:t>
        <a:bodyPr/>
        <a:lstStyle/>
        <a:p>
          <a:endParaRPr lang="pt-BR"/>
        </a:p>
      </dgm:t>
    </dgm:pt>
    <dgm:pt modelId="{D8C84EA0-0E29-4F79-9FB2-FC43DBE60710}" type="sibTrans" cxnId="{C693CC63-1612-4298-AA75-F337609491EA}">
      <dgm:prSet/>
      <dgm:spPr/>
      <dgm:t>
        <a:bodyPr/>
        <a:lstStyle/>
        <a:p>
          <a:endParaRPr lang="pt-BR"/>
        </a:p>
      </dgm:t>
    </dgm:pt>
    <dgm:pt modelId="{0E9215A8-AE77-4D57-8572-9B0703340C91}">
      <dgm:prSet/>
      <dgm:spPr/>
      <dgm:t>
        <a:bodyPr/>
        <a:lstStyle/>
        <a:p>
          <a:r>
            <a:rPr lang="pt-BR" dirty="0"/>
            <a:t>Imposição de mão com movimentos circulares no sentido horário, com o comando: Promovendo a regeneração do fígado, e estimulando a produção de albumina.</a:t>
          </a:r>
        </a:p>
      </dgm:t>
    </dgm:pt>
    <dgm:pt modelId="{6BD7B997-62C1-4E40-8D27-2C7DC009DFAA}" type="parTrans" cxnId="{18D99A68-F300-4B89-B9BC-3F718FEA476F}">
      <dgm:prSet/>
      <dgm:spPr/>
      <dgm:t>
        <a:bodyPr/>
        <a:lstStyle/>
        <a:p>
          <a:endParaRPr lang="pt-BR"/>
        </a:p>
      </dgm:t>
    </dgm:pt>
    <dgm:pt modelId="{ED041502-77F2-41C6-9B85-57FBAFE45B42}" type="sibTrans" cxnId="{18D99A68-F300-4B89-B9BC-3F718FEA476F}">
      <dgm:prSet/>
      <dgm:spPr/>
      <dgm:t>
        <a:bodyPr/>
        <a:lstStyle/>
        <a:p>
          <a:endParaRPr lang="pt-BR"/>
        </a:p>
      </dgm:t>
    </dgm:pt>
    <dgm:pt modelId="{D69DA928-D270-48C4-9283-26A00C0AAF67}" type="pres">
      <dgm:prSet presAssocID="{D970836A-ED5F-4066-946C-A021B64478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D484D0-80D2-4F63-866F-810FF488375D}" type="pres">
      <dgm:prSet presAssocID="{803629A5-CD96-48DD-A4A3-081F92B4EFFE}" presName="composite" presStyleCnt="0"/>
      <dgm:spPr/>
    </dgm:pt>
    <dgm:pt modelId="{04A12FFC-CB37-4F2B-BA67-D35534BAB1DF}" type="pres">
      <dgm:prSet presAssocID="{803629A5-CD96-48DD-A4A3-081F92B4EF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0956FA-A4DF-4A24-AF2C-222F6A7B37B1}" type="pres">
      <dgm:prSet presAssocID="{803629A5-CD96-48DD-A4A3-081F92B4EF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74415A-BD08-40D7-BD7D-F44F8545E563}" type="pres">
      <dgm:prSet presAssocID="{E273BB05-8EDA-457D-BD5D-3017F63ECAB0}" presName="sp" presStyleCnt="0"/>
      <dgm:spPr/>
    </dgm:pt>
    <dgm:pt modelId="{36E87452-2379-474B-A062-1E6882E94685}" type="pres">
      <dgm:prSet presAssocID="{9BD679DD-0790-4BC3-8EBC-91CB6D049653}" presName="composite" presStyleCnt="0"/>
      <dgm:spPr/>
    </dgm:pt>
    <dgm:pt modelId="{8E050B0A-0CA1-4BB6-8F3A-7650F0BEDC1E}" type="pres">
      <dgm:prSet presAssocID="{9BD679DD-0790-4BC3-8EBC-91CB6D04965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9B90EE-5064-452F-8F98-F9871DF025E5}" type="pres">
      <dgm:prSet presAssocID="{9BD679DD-0790-4BC3-8EBC-91CB6D04965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AA6F3C-13D3-4B3D-B2EC-710C3FFBB6E8}" type="pres">
      <dgm:prSet presAssocID="{FD716DFD-FF63-4C3B-9027-9D1BEB527AA5}" presName="sp" presStyleCnt="0"/>
      <dgm:spPr/>
    </dgm:pt>
    <dgm:pt modelId="{36766078-F31C-4CE6-B2BD-4414897ABEA7}" type="pres">
      <dgm:prSet presAssocID="{EC2E9F29-4AC8-4F10-B6D4-205B6F4D008C}" presName="composite" presStyleCnt="0"/>
      <dgm:spPr/>
    </dgm:pt>
    <dgm:pt modelId="{006D9EFC-2D08-4CE6-AAB0-80C96604FF92}" type="pres">
      <dgm:prSet presAssocID="{EC2E9F29-4AC8-4F10-B6D4-205B6F4D008C}" presName="parentText" presStyleLbl="alignNode1" presStyleIdx="2" presStyleCnt="3" custLinFactNeighborX="0" custLinFactNeighborY="9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51E189-C2F0-4788-91DB-71B240E09359}" type="pres">
      <dgm:prSet presAssocID="{EC2E9F29-4AC8-4F10-B6D4-205B6F4D008C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C523476-99E8-4394-849B-2C71713C362D}" type="presOf" srcId="{803629A5-CD96-48DD-A4A3-081F92B4EFFE}" destId="{04A12FFC-CB37-4F2B-BA67-D35534BAB1DF}" srcOrd="0" destOrd="0" presId="urn:microsoft.com/office/officeart/2005/8/layout/chevron2"/>
    <dgm:cxn modelId="{664DFF4E-7E53-44D2-BDCC-7E78657F7CB7}" type="presOf" srcId="{9BD679DD-0790-4BC3-8EBC-91CB6D049653}" destId="{8E050B0A-0CA1-4BB6-8F3A-7650F0BEDC1E}" srcOrd="0" destOrd="0" presId="urn:microsoft.com/office/officeart/2005/8/layout/chevron2"/>
    <dgm:cxn modelId="{095B7099-20D0-41ED-BA39-83B56F44E6C7}" srcId="{D970836A-ED5F-4066-946C-A021B644789A}" destId="{9BD679DD-0790-4BC3-8EBC-91CB6D049653}" srcOrd="1" destOrd="0" parTransId="{FF5E119D-86B4-4652-B2D2-957028892E21}" sibTransId="{FD716DFD-FF63-4C3B-9027-9D1BEB527AA5}"/>
    <dgm:cxn modelId="{EA669967-5CEE-47E9-AD12-D4964E58AF6B}" type="presOf" srcId="{90B494D7-ACCF-4086-B401-D99DA83B7301}" destId="{850956FA-A4DF-4A24-AF2C-222F6A7B37B1}" srcOrd="0" destOrd="0" presId="urn:microsoft.com/office/officeart/2005/8/layout/chevron2"/>
    <dgm:cxn modelId="{5E342F05-8036-46A0-83D2-BCD884C9A152}" type="presOf" srcId="{EC2E9F29-4AC8-4F10-B6D4-205B6F4D008C}" destId="{006D9EFC-2D08-4CE6-AAB0-80C96604FF92}" srcOrd="0" destOrd="0" presId="urn:microsoft.com/office/officeart/2005/8/layout/chevron2"/>
    <dgm:cxn modelId="{F018208E-63D7-4B7C-8B94-810513D1E6E7}" srcId="{D970836A-ED5F-4066-946C-A021B644789A}" destId="{EC2E9F29-4AC8-4F10-B6D4-205B6F4D008C}" srcOrd="2" destOrd="0" parTransId="{F5B359A3-0E78-4F9A-8B40-45C3B1EDA2FC}" sibTransId="{84B60322-9836-4614-B314-3B353578281A}"/>
    <dgm:cxn modelId="{A418335A-2362-49BC-9137-030B5889570B}" srcId="{D970836A-ED5F-4066-946C-A021B644789A}" destId="{803629A5-CD96-48DD-A4A3-081F92B4EFFE}" srcOrd="0" destOrd="0" parTransId="{12584B6E-5056-440B-A451-102EDC3370C0}" sibTransId="{E273BB05-8EDA-457D-BD5D-3017F63ECAB0}"/>
    <dgm:cxn modelId="{C2B57DED-0D08-49EF-A997-5F0C1B82358D}" type="presOf" srcId="{D970836A-ED5F-4066-946C-A021B644789A}" destId="{D69DA928-D270-48C4-9283-26A00C0AAF67}" srcOrd="0" destOrd="0" presId="urn:microsoft.com/office/officeart/2005/8/layout/chevron2"/>
    <dgm:cxn modelId="{5B34A6E5-73E6-43C1-BF4A-B0027239F7CA}" type="presOf" srcId="{0E9215A8-AE77-4D57-8572-9B0703340C91}" destId="{6151E189-C2F0-4788-91DB-71B240E09359}" srcOrd="0" destOrd="0" presId="urn:microsoft.com/office/officeart/2005/8/layout/chevron2"/>
    <dgm:cxn modelId="{C693CC63-1612-4298-AA75-F337609491EA}" srcId="{9BD679DD-0790-4BC3-8EBC-91CB6D049653}" destId="{4756BCD1-315F-48E5-A944-EEFA8370CF3E}" srcOrd="0" destOrd="0" parTransId="{919216F0-B0CF-4611-B0F2-33AB481D13AC}" sibTransId="{D8C84EA0-0E29-4F79-9FB2-FC43DBE60710}"/>
    <dgm:cxn modelId="{7191BCAB-9BC7-4809-87A7-7D870D17A8D3}" type="presOf" srcId="{4756BCD1-315F-48E5-A944-EEFA8370CF3E}" destId="{3D9B90EE-5064-452F-8F98-F9871DF025E5}" srcOrd="0" destOrd="0" presId="urn:microsoft.com/office/officeart/2005/8/layout/chevron2"/>
    <dgm:cxn modelId="{18D99A68-F300-4B89-B9BC-3F718FEA476F}" srcId="{EC2E9F29-4AC8-4F10-B6D4-205B6F4D008C}" destId="{0E9215A8-AE77-4D57-8572-9B0703340C91}" srcOrd="0" destOrd="0" parTransId="{6BD7B997-62C1-4E40-8D27-2C7DC009DFAA}" sibTransId="{ED041502-77F2-41C6-9B85-57FBAFE45B42}"/>
    <dgm:cxn modelId="{9C262589-E13F-406D-A9C4-FE591A6A82D0}" srcId="{803629A5-CD96-48DD-A4A3-081F92B4EFFE}" destId="{90B494D7-ACCF-4086-B401-D99DA83B7301}" srcOrd="0" destOrd="0" parTransId="{4FD0644E-C355-4A71-BCEF-422CC91CBB01}" sibTransId="{EA41A840-602A-47B3-8DC7-2A1E5451A3F7}"/>
    <dgm:cxn modelId="{A03A1937-813A-4442-B19B-B1E5431D94FA}" type="presParOf" srcId="{D69DA928-D270-48C4-9283-26A00C0AAF67}" destId="{77D484D0-80D2-4F63-866F-810FF488375D}" srcOrd="0" destOrd="0" presId="urn:microsoft.com/office/officeart/2005/8/layout/chevron2"/>
    <dgm:cxn modelId="{868EA8C5-A96A-47C5-B0F0-E378E96857FB}" type="presParOf" srcId="{77D484D0-80D2-4F63-866F-810FF488375D}" destId="{04A12FFC-CB37-4F2B-BA67-D35534BAB1DF}" srcOrd="0" destOrd="0" presId="urn:microsoft.com/office/officeart/2005/8/layout/chevron2"/>
    <dgm:cxn modelId="{37DE29AC-0260-4E81-A13C-5275BD58ACDB}" type="presParOf" srcId="{77D484D0-80D2-4F63-866F-810FF488375D}" destId="{850956FA-A4DF-4A24-AF2C-222F6A7B37B1}" srcOrd="1" destOrd="0" presId="urn:microsoft.com/office/officeart/2005/8/layout/chevron2"/>
    <dgm:cxn modelId="{B2B7C6B2-21B6-4F25-9E70-C9830C92FE44}" type="presParOf" srcId="{D69DA928-D270-48C4-9283-26A00C0AAF67}" destId="{0574415A-BD08-40D7-BD7D-F44F8545E563}" srcOrd="1" destOrd="0" presId="urn:microsoft.com/office/officeart/2005/8/layout/chevron2"/>
    <dgm:cxn modelId="{B35A515C-2AED-4989-82FC-1653C90EE225}" type="presParOf" srcId="{D69DA928-D270-48C4-9283-26A00C0AAF67}" destId="{36E87452-2379-474B-A062-1E6882E94685}" srcOrd="2" destOrd="0" presId="urn:microsoft.com/office/officeart/2005/8/layout/chevron2"/>
    <dgm:cxn modelId="{E811C515-5163-4794-B88F-255451C41E68}" type="presParOf" srcId="{36E87452-2379-474B-A062-1E6882E94685}" destId="{8E050B0A-0CA1-4BB6-8F3A-7650F0BEDC1E}" srcOrd="0" destOrd="0" presId="urn:microsoft.com/office/officeart/2005/8/layout/chevron2"/>
    <dgm:cxn modelId="{07262E53-0993-486E-8F17-23FE5A5B5E45}" type="presParOf" srcId="{36E87452-2379-474B-A062-1E6882E94685}" destId="{3D9B90EE-5064-452F-8F98-F9871DF025E5}" srcOrd="1" destOrd="0" presId="urn:microsoft.com/office/officeart/2005/8/layout/chevron2"/>
    <dgm:cxn modelId="{8EFD398E-E6CE-4620-A7B5-237A722C9070}" type="presParOf" srcId="{D69DA928-D270-48C4-9283-26A00C0AAF67}" destId="{80AA6F3C-13D3-4B3D-B2EC-710C3FFBB6E8}" srcOrd="3" destOrd="0" presId="urn:microsoft.com/office/officeart/2005/8/layout/chevron2"/>
    <dgm:cxn modelId="{9AAC0053-7BA4-43A7-8853-4E3B912CAD5F}" type="presParOf" srcId="{D69DA928-D270-48C4-9283-26A00C0AAF67}" destId="{36766078-F31C-4CE6-B2BD-4414897ABEA7}" srcOrd="4" destOrd="0" presId="urn:microsoft.com/office/officeart/2005/8/layout/chevron2"/>
    <dgm:cxn modelId="{ED7FED1A-27FC-4E88-8B51-B24DECDD5291}" type="presParOf" srcId="{36766078-F31C-4CE6-B2BD-4414897ABEA7}" destId="{006D9EFC-2D08-4CE6-AAB0-80C96604FF92}" srcOrd="0" destOrd="0" presId="urn:microsoft.com/office/officeart/2005/8/layout/chevron2"/>
    <dgm:cxn modelId="{F0E2DEFD-5408-4905-A02E-7C0B2EA0E42B}" type="presParOf" srcId="{36766078-F31C-4CE6-B2BD-4414897ABEA7}" destId="{6151E189-C2F0-4788-91DB-71B240E093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70836A-ED5F-4066-946C-A021B644789A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03629A5-CD96-48DD-A4A3-081F92B4EFFE}">
      <dgm:prSet phldrT="[Texto]"/>
      <dgm:spPr/>
      <dgm:t>
        <a:bodyPr/>
        <a:lstStyle/>
        <a:p>
          <a:r>
            <a:rPr lang="pt-BR" dirty="0"/>
            <a:t>Fígado</a:t>
          </a:r>
        </a:p>
      </dgm:t>
    </dgm:pt>
    <dgm:pt modelId="{12584B6E-5056-440B-A451-102EDC3370C0}" type="parTrans" cxnId="{A418335A-2362-49BC-9137-030B5889570B}">
      <dgm:prSet/>
      <dgm:spPr/>
      <dgm:t>
        <a:bodyPr/>
        <a:lstStyle/>
        <a:p>
          <a:endParaRPr lang="pt-BR"/>
        </a:p>
      </dgm:t>
    </dgm:pt>
    <dgm:pt modelId="{E273BB05-8EDA-457D-BD5D-3017F63ECAB0}" type="sibTrans" cxnId="{A418335A-2362-49BC-9137-030B5889570B}">
      <dgm:prSet/>
      <dgm:spPr/>
      <dgm:t>
        <a:bodyPr/>
        <a:lstStyle/>
        <a:p>
          <a:endParaRPr lang="pt-BR"/>
        </a:p>
      </dgm:t>
    </dgm:pt>
    <dgm:pt modelId="{90B494D7-ACCF-4086-B401-D99DA83B7301}">
      <dgm:prSet phldrT="[Texto]"/>
      <dgm:spPr/>
      <dgm:t>
        <a:bodyPr/>
        <a:lstStyle/>
        <a:p>
          <a:r>
            <a:rPr lang="pt-BR" dirty="0"/>
            <a:t>Dispersivos transversais: Zonas Calmantes e ativantes</a:t>
          </a:r>
        </a:p>
      </dgm:t>
    </dgm:pt>
    <dgm:pt modelId="{4FD0644E-C355-4A71-BCEF-422CC91CBB01}" type="parTrans" cxnId="{9C262589-E13F-406D-A9C4-FE591A6A82D0}">
      <dgm:prSet/>
      <dgm:spPr/>
      <dgm:t>
        <a:bodyPr/>
        <a:lstStyle/>
        <a:p>
          <a:endParaRPr lang="pt-BR"/>
        </a:p>
      </dgm:t>
    </dgm:pt>
    <dgm:pt modelId="{EA41A840-602A-47B3-8DC7-2A1E5451A3F7}" type="sibTrans" cxnId="{9C262589-E13F-406D-A9C4-FE591A6A82D0}">
      <dgm:prSet/>
      <dgm:spPr/>
      <dgm:t>
        <a:bodyPr/>
        <a:lstStyle/>
        <a:p>
          <a:endParaRPr lang="pt-BR"/>
        </a:p>
      </dgm:t>
    </dgm:pt>
    <dgm:pt modelId="{9BD679DD-0790-4BC3-8EBC-91CB6D049653}">
      <dgm:prSet phldrT="[Texto]"/>
      <dgm:spPr/>
      <dgm:t>
        <a:bodyPr/>
        <a:lstStyle/>
        <a:p>
          <a:r>
            <a:rPr lang="pt-BR" dirty="0"/>
            <a:t>Fígado</a:t>
          </a:r>
        </a:p>
      </dgm:t>
    </dgm:pt>
    <dgm:pt modelId="{FF5E119D-86B4-4652-B2D2-957028892E21}" type="parTrans" cxnId="{095B7099-20D0-41ED-BA39-83B56F44E6C7}">
      <dgm:prSet/>
      <dgm:spPr/>
      <dgm:t>
        <a:bodyPr/>
        <a:lstStyle/>
        <a:p>
          <a:endParaRPr lang="pt-BR"/>
        </a:p>
      </dgm:t>
    </dgm:pt>
    <dgm:pt modelId="{FD716DFD-FF63-4C3B-9027-9D1BEB527AA5}" type="sibTrans" cxnId="{095B7099-20D0-41ED-BA39-83B56F44E6C7}">
      <dgm:prSet/>
      <dgm:spPr/>
      <dgm:t>
        <a:bodyPr/>
        <a:lstStyle/>
        <a:p>
          <a:endParaRPr lang="pt-BR"/>
        </a:p>
      </dgm:t>
    </dgm:pt>
    <dgm:pt modelId="{4756BCD1-315F-48E5-A944-EEFA8370CF3E}">
      <dgm:prSet/>
      <dgm:spPr/>
      <dgm:t>
        <a:bodyPr/>
        <a:lstStyle/>
        <a:p>
          <a:r>
            <a:rPr lang="pt-BR" dirty="0"/>
            <a:t>Pequenos longitudinais do fígado para bexiga (Comando: Eliminando as toxinas pela bexiga)</a:t>
          </a:r>
        </a:p>
      </dgm:t>
    </dgm:pt>
    <dgm:pt modelId="{919216F0-B0CF-4611-B0F2-33AB481D13AC}" type="parTrans" cxnId="{C693CC63-1612-4298-AA75-F337609491EA}">
      <dgm:prSet/>
      <dgm:spPr/>
      <dgm:t>
        <a:bodyPr/>
        <a:lstStyle/>
        <a:p>
          <a:endParaRPr lang="pt-BR"/>
        </a:p>
      </dgm:t>
    </dgm:pt>
    <dgm:pt modelId="{D8C84EA0-0E29-4F79-9FB2-FC43DBE60710}" type="sibTrans" cxnId="{C693CC63-1612-4298-AA75-F337609491EA}">
      <dgm:prSet/>
      <dgm:spPr/>
      <dgm:t>
        <a:bodyPr/>
        <a:lstStyle/>
        <a:p>
          <a:endParaRPr lang="pt-BR"/>
        </a:p>
      </dgm:t>
    </dgm:pt>
    <dgm:pt modelId="{D69DA928-D270-48C4-9283-26A00C0AAF67}" type="pres">
      <dgm:prSet presAssocID="{D970836A-ED5F-4066-946C-A021B64478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D484D0-80D2-4F63-866F-810FF488375D}" type="pres">
      <dgm:prSet presAssocID="{803629A5-CD96-48DD-A4A3-081F92B4EFFE}" presName="composite" presStyleCnt="0"/>
      <dgm:spPr/>
    </dgm:pt>
    <dgm:pt modelId="{04A12FFC-CB37-4F2B-BA67-D35534BAB1DF}" type="pres">
      <dgm:prSet presAssocID="{803629A5-CD96-48DD-A4A3-081F92B4EFF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0956FA-A4DF-4A24-AF2C-222F6A7B37B1}" type="pres">
      <dgm:prSet presAssocID="{803629A5-CD96-48DD-A4A3-081F92B4EFF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74415A-BD08-40D7-BD7D-F44F8545E563}" type="pres">
      <dgm:prSet presAssocID="{E273BB05-8EDA-457D-BD5D-3017F63ECAB0}" presName="sp" presStyleCnt="0"/>
      <dgm:spPr/>
    </dgm:pt>
    <dgm:pt modelId="{36E87452-2379-474B-A062-1E6882E94685}" type="pres">
      <dgm:prSet presAssocID="{9BD679DD-0790-4BC3-8EBC-91CB6D049653}" presName="composite" presStyleCnt="0"/>
      <dgm:spPr/>
    </dgm:pt>
    <dgm:pt modelId="{8E050B0A-0CA1-4BB6-8F3A-7650F0BEDC1E}" type="pres">
      <dgm:prSet presAssocID="{9BD679DD-0790-4BC3-8EBC-91CB6D04965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9B90EE-5064-452F-8F98-F9871DF025E5}" type="pres">
      <dgm:prSet presAssocID="{9BD679DD-0790-4BC3-8EBC-91CB6D049653}" presName="descendantText" presStyleLbl="alignAcc1" presStyleIdx="1" presStyleCnt="2" custScaleX="101140" custScaleY="933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C523476-99E8-4394-849B-2C71713C362D}" type="presOf" srcId="{803629A5-CD96-48DD-A4A3-081F92B4EFFE}" destId="{04A12FFC-CB37-4F2B-BA67-D35534BAB1DF}" srcOrd="0" destOrd="0" presId="urn:microsoft.com/office/officeart/2005/8/layout/chevron2"/>
    <dgm:cxn modelId="{664DFF4E-7E53-44D2-BDCC-7E78657F7CB7}" type="presOf" srcId="{9BD679DD-0790-4BC3-8EBC-91CB6D049653}" destId="{8E050B0A-0CA1-4BB6-8F3A-7650F0BEDC1E}" srcOrd="0" destOrd="0" presId="urn:microsoft.com/office/officeart/2005/8/layout/chevron2"/>
    <dgm:cxn modelId="{095B7099-20D0-41ED-BA39-83B56F44E6C7}" srcId="{D970836A-ED5F-4066-946C-A021B644789A}" destId="{9BD679DD-0790-4BC3-8EBC-91CB6D049653}" srcOrd="1" destOrd="0" parTransId="{FF5E119D-86B4-4652-B2D2-957028892E21}" sibTransId="{FD716DFD-FF63-4C3B-9027-9D1BEB527AA5}"/>
    <dgm:cxn modelId="{EA669967-5CEE-47E9-AD12-D4964E58AF6B}" type="presOf" srcId="{90B494D7-ACCF-4086-B401-D99DA83B7301}" destId="{850956FA-A4DF-4A24-AF2C-222F6A7B37B1}" srcOrd="0" destOrd="0" presId="urn:microsoft.com/office/officeart/2005/8/layout/chevron2"/>
    <dgm:cxn modelId="{A418335A-2362-49BC-9137-030B5889570B}" srcId="{D970836A-ED5F-4066-946C-A021B644789A}" destId="{803629A5-CD96-48DD-A4A3-081F92B4EFFE}" srcOrd="0" destOrd="0" parTransId="{12584B6E-5056-440B-A451-102EDC3370C0}" sibTransId="{E273BB05-8EDA-457D-BD5D-3017F63ECAB0}"/>
    <dgm:cxn modelId="{C2B57DED-0D08-49EF-A997-5F0C1B82358D}" type="presOf" srcId="{D970836A-ED5F-4066-946C-A021B644789A}" destId="{D69DA928-D270-48C4-9283-26A00C0AAF67}" srcOrd="0" destOrd="0" presId="urn:microsoft.com/office/officeart/2005/8/layout/chevron2"/>
    <dgm:cxn modelId="{C693CC63-1612-4298-AA75-F337609491EA}" srcId="{9BD679DD-0790-4BC3-8EBC-91CB6D049653}" destId="{4756BCD1-315F-48E5-A944-EEFA8370CF3E}" srcOrd="0" destOrd="0" parTransId="{919216F0-B0CF-4611-B0F2-33AB481D13AC}" sibTransId="{D8C84EA0-0E29-4F79-9FB2-FC43DBE60710}"/>
    <dgm:cxn modelId="{7191BCAB-9BC7-4809-87A7-7D870D17A8D3}" type="presOf" srcId="{4756BCD1-315F-48E5-A944-EEFA8370CF3E}" destId="{3D9B90EE-5064-452F-8F98-F9871DF025E5}" srcOrd="0" destOrd="0" presId="urn:microsoft.com/office/officeart/2005/8/layout/chevron2"/>
    <dgm:cxn modelId="{9C262589-E13F-406D-A9C4-FE591A6A82D0}" srcId="{803629A5-CD96-48DD-A4A3-081F92B4EFFE}" destId="{90B494D7-ACCF-4086-B401-D99DA83B7301}" srcOrd="0" destOrd="0" parTransId="{4FD0644E-C355-4A71-BCEF-422CC91CBB01}" sibTransId="{EA41A840-602A-47B3-8DC7-2A1E5451A3F7}"/>
    <dgm:cxn modelId="{A03A1937-813A-4442-B19B-B1E5431D94FA}" type="presParOf" srcId="{D69DA928-D270-48C4-9283-26A00C0AAF67}" destId="{77D484D0-80D2-4F63-866F-810FF488375D}" srcOrd="0" destOrd="0" presId="urn:microsoft.com/office/officeart/2005/8/layout/chevron2"/>
    <dgm:cxn modelId="{868EA8C5-A96A-47C5-B0F0-E378E96857FB}" type="presParOf" srcId="{77D484D0-80D2-4F63-866F-810FF488375D}" destId="{04A12FFC-CB37-4F2B-BA67-D35534BAB1DF}" srcOrd="0" destOrd="0" presId="urn:microsoft.com/office/officeart/2005/8/layout/chevron2"/>
    <dgm:cxn modelId="{37DE29AC-0260-4E81-A13C-5275BD58ACDB}" type="presParOf" srcId="{77D484D0-80D2-4F63-866F-810FF488375D}" destId="{850956FA-A4DF-4A24-AF2C-222F6A7B37B1}" srcOrd="1" destOrd="0" presId="urn:microsoft.com/office/officeart/2005/8/layout/chevron2"/>
    <dgm:cxn modelId="{B2B7C6B2-21B6-4F25-9E70-C9830C92FE44}" type="presParOf" srcId="{D69DA928-D270-48C4-9283-26A00C0AAF67}" destId="{0574415A-BD08-40D7-BD7D-F44F8545E563}" srcOrd="1" destOrd="0" presId="urn:microsoft.com/office/officeart/2005/8/layout/chevron2"/>
    <dgm:cxn modelId="{B35A515C-2AED-4989-82FC-1653C90EE225}" type="presParOf" srcId="{D69DA928-D270-48C4-9283-26A00C0AAF67}" destId="{36E87452-2379-474B-A062-1E6882E94685}" srcOrd="2" destOrd="0" presId="urn:microsoft.com/office/officeart/2005/8/layout/chevron2"/>
    <dgm:cxn modelId="{E811C515-5163-4794-B88F-255451C41E68}" type="presParOf" srcId="{36E87452-2379-474B-A062-1E6882E94685}" destId="{8E050B0A-0CA1-4BB6-8F3A-7650F0BEDC1E}" srcOrd="0" destOrd="0" presId="urn:microsoft.com/office/officeart/2005/8/layout/chevron2"/>
    <dgm:cxn modelId="{07262E53-0993-486E-8F17-23FE5A5B5E45}" type="presParOf" srcId="{36E87452-2379-474B-A062-1E6882E94685}" destId="{3D9B90EE-5064-452F-8F98-F9871DF025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12FFC-CB37-4F2B-BA67-D35534BAB1DF}">
      <dsp:nvSpPr>
        <dsp:cNvPr id="0" name=""/>
        <dsp:cNvSpPr/>
      </dsp:nvSpPr>
      <dsp:spPr>
        <a:xfrm rot="5400000">
          <a:off x="-298584" y="299490"/>
          <a:ext cx="1990561" cy="139339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Relação Magnética</a:t>
          </a:r>
        </a:p>
      </dsp:txBody>
      <dsp:txXfrm rot="-5400000">
        <a:off x="1" y="697603"/>
        <a:ext cx="1393393" cy="597168"/>
      </dsp:txXfrm>
    </dsp:sp>
    <dsp:sp modelId="{850956FA-A4DF-4A24-AF2C-222F6A7B37B1}">
      <dsp:nvSpPr>
        <dsp:cNvPr id="0" name=""/>
        <dsp:cNvSpPr/>
      </dsp:nvSpPr>
      <dsp:spPr>
        <a:xfrm rot="5400000">
          <a:off x="5522049" y="-4127749"/>
          <a:ext cx="1293865" cy="95511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/>
            <a:t>Técnica Barão </a:t>
          </a:r>
          <a:r>
            <a:rPr lang="pt-BR" sz="2700" kern="1200" dirty="0" err="1"/>
            <a:t>du</a:t>
          </a:r>
          <a:r>
            <a:rPr lang="pt-BR" sz="2700" kern="1200" dirty="0"/>
            <a:t> </a:t>
          </a:r>
          <a:r>
            <a:rPr lang="pt-BR" sz="2700" kern="1200" dirty="0" err="1"/>
            <a:t>Potet</a:t>
          </a:r>
          <a:endParaRPr lang="pt-BR" sz="2700" kern="1200" dirty="0"/>
        </a:p>
      </dsp:txBody>
      <dsp:txXfrm rot="-5400000">
        <a:off x="1393394" y="64067"/>
        <a:ext cx="9488015" cy="1167543"/>
      </dsp:txXfrm>
    </dsp:sp>
    <dsp:sp modelId="{8E050B0A-0CA1-4BB6-8F3A-7650F0BEDC1E}">
      <dsp:nvSpPr>
        <dsp:cNvPr id="0" name=""/>
        <dsp:cNvSpPr/>
      </dsp:nvSpPr>
      <dsp:spPr>
        <a:xfrm rot="5400000">
          <a:off x="-298584" y="2099373"/>
          <a:ext cx="1990561" cy="1393393"/>
        </a:xfrm>
        <a:prstGeom prst="chevron">
          <a:avLst/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Costas</a:t>
          </a:r>
        </a:p>
      </dsp:txBody>
      <dsp:txXfrm rot="-5400000">
        <a:off x="1" y="2497486"/>
        <a:ext cx="1393393" cy="597168"/>
      </dsp:txXfrm>
    </dsp:sp>
    <dsp:sp modelId="{3D9B90EE-5064-452F-8F98-F9871DF025E5}">
      <dsp:nvSpPr>
        <dsp:cNvPr id="0" name=""/>
        <dsp:cNvSpPr/>
      </dsp:nvSpPr>
      <dsp:spPr>
        <a:xfrm rot="5400000">
          <a:off x="5522049" y="-2327866"/>
          <a:ext cx="1293865" cy="95511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/>
            <a:t>Dispersivos Longitudinais zonas ativas e calmantes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/>
            <a:t>Dispersivos Transversais ativantes e calmante no </a:t>
          </a:r>
          <a:r>
            <a:rPr lang="pt-BR" sz="2700" kern="1200" dirty="0" err="1"/>
            <a:t>Meng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/>
            <a:t>Dispersivos Transversais e calmante no Básico</a:t>
          </a:r>
        </a:p>
      </dsp:txBody>
      <dsp:txXfrm rot="-5400000">
        <a:off x="1393394" y="1863950"/>
        <a:ext cx="9488015" cy="1167543"/>
      </dsp:txXfrm>
    </dsp:sp>
    <dsp:sp modelId="{CD9BB51C-0CD6-4AEE-A9E7-737324111DD2}">
      <dsp:nvSpPr>
        <dsp:cNvPr id="0" name=""/>
        <dsp:cNvSpPr/>
      </dsp:nvSpPr>
      <dsp:spPr>
        <a:xfrm rot="5400000">
          <a:off x="-298584" y="3899256"/>
          <a:ext cx="1990561" cy="1393393"/>
        </a:xfrm>
        <a:prstGeom prst="chevron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Frente</a:t>
          </a:r>
        </a:p>
      </dsp:txBody>
      <dsp:txXfrm rot="-5400000">
        <a:off x="1" y="4297369"/>
        <a:ext cx="1393393" cy="597168"/>
      </dsp:txXfrm>
    </dsp:sp>
    <dsp:sp modelId="{B2C08FDC-B99B-47DE-B65B-594A15F98516}">
      <dsp:nvSpPr>
        <dsp:cNvPr id="0" name=""/>
        <dsp:cNvSpPr/>
      </dsp:nvSpPr>
      <dsp:spPr>
        <a:xfrm rot="5400000">
          <a:off x="5522049" y="-527983"/>
          <a:ext cx="1293865" cy="95511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/>
            <a:t>TDM 1 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700" kern="1200" dirty="0"/>
        </a:p>
      </dsp:txBody>
      <dsp:txXfrm rot="-5400000">
        <a:off x="1393394" y="3663833"/>
        <a:ext cx="9488015" cy="1167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12FFC-CB37-4F2B-BA67-D35534BAB1DF}">
      <dsp:nvSpPr>
        <dsp:cNvPr id="0" name=""/>
        <dsp:cNvSpPr/>
      </dsp:nvSpPr>
      <dsp:spPr>
        <a:xfrm rot="5400000">
          <a:off x="-308702" y="310607"/>
          <a:ext cx="2058017" cy="144061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/>
            <a:t>Fígado</a:t>
          </a:r>
        </a:p>
      </dsp:txBody>
      <dsp:txXfrm rot="-5400000">
        <a:off x="2" y="722210"/>
        <a:ext cx="1440611" cy="617406"/>
      </dsp:txXfrm>
    </dsp:sp>
    <dsp:sp modelId="{850956FA-A4DF-4A24-AF2C-222F6A7B37B1}">
      <dsp:nvSpPr>
        <dsp:cNvPr id="0" name=""/>
        <dsp:cNvSpPr/>
      </dsp:nvSpPr>
      <dsp:spPr>
        <a:xfrm rot="5400000">
          <a:off x="5004450" y="-3561933"/>
          <a:ext cx="1337711" cy="8465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Dispersivos transversais: Zonas Calmantes e ativantes</a:t>
          </a:r>
        </a:p>
      </dsp:txBody>
      <dsp:txXfrm rot="-5400000">
        <a:off x="1440612" y="67207"/>
        <a:ext cx="8400086" cy="1207107"/>
      </dsp:txXfrm>
    </dsp:sp>
    <dsp:sp modelId="{8E050B0A-0CA1-4BB6-8F3A-7650F0BEDC1E}">
      <dsp:nvSpPr>
        <dsp:cNvPr id="0" name=""/>
        <dsp:cNvSpPr/>
      </dsp:nvSpPr>
      <dsp:spPr>
        <a:xfrm rot="5400000">
          <a:off x="-308702" y="2178469"/>
          <a:ext cx="2058017" cy="1440611"/>
        </a:xfrm>
        <a:prstGeom prst="chevron">
          <a:avLst/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/>
            <a:t>Fígado</a:t>
          </a:r>
        </a:p>
      </dsp:txBody>
      <dsp:txXfrm rot="-5400000">
        <a:off x="2" y="2590072"/>
        <a:ext cx="1440611" cy="617406"/>
      </dsp:txXfrm>
    </dsp:sp>
    <dsp:sp modelId="{3D9B90EE-5064-452F-8F98-F9871DF025E5}">
      <dsp:nvSpPr>
        <dsp:cNvPr id="0" name=""/>
        <dsp:cNvSpPr/>
      </dsp:nvSpPr>
      <dsp:spPr>
        <a:xfrm rot="5400000">
          <a:off x="5004450" y="-1694072"/>
          <a:ext cx="1337711" cy="8465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Pequenos longitudinais do fígado para bexiga (Comando: Eliminando as toxinas pela bexiga)</a:t>
          </a:r>
        </a:p>
      </dsp:txBody>
      <dsp:txXfrm rot="-5400000">
        <a:off x="1440612" y="1935068"/>
        <a:ext cx="8400086" cy="1207107"/>
      </dsp:txXfrm>
    </dsp:sp>
    <dsp:sp modelId="{006D9EFC-2D08-4CE6-AAB0-80C96604FF92}">
      <dsp:nvSpPr>
        <dsp:cNvPr id="0" name=""/>
        <dsp:cNvSpPr/>
      </dsp:nvSpPr>
      <dsp:spPr>
        <a:xfrm rot="5400000">
          <a:off x="-308702" y="4048235"/>
          <a:ext cx="2058017" cy="1440611"/>
        </a:xfrm>
        <a:prstGeom prst="chevron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/>
            <a:t>Fígado</a:t>
          </a:r>
        </a:p>
      </dsp:txBody>
      <dsp:txXfrm rot="-5400000">
        <a:off x="2" y="4459838"/>
        <a:ext cx="1440611" cy="617406"/>
      </dsp:txXfrm>
    </dsp:sp>
    <dsp:sp modelId="{6151E189-C2F0-4788-91DB-71B240E09359}">
      <dsp:nvSpPr>
        <dsp:cNvPr id="0" name=""/>
        <dsp:cNvSpPr/>
      </dsp:nvSpPr>
      <dsp:spPr>
        <a:xfrm rot="5400000">
          <a:off x="5004450" y="173789"/>
          <a:ext cx="1337711" cy="8465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Imposição de mão com movimentos circulares no sentido horário, com o comando: Promovendo a regeneração do fígado, e estimulando a produção de albumina.</a:t>
          </a:r>
        </a:p>
      </dsp:txBody>
      <dsp:txXfrm rot="-5400000">
        <a:off x="1440612" y="3802929"/>
        <a:ext cx="8400086" cy="1207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12FFC-CB37-4F2B-BA67-D35534BAB1DF}">
      <dsp:nvSpPr>
        <dsp:cNvPr id="0" name=""/>
        <dsp:cNvSpPr/>
      </dsp:nvSpPr>
      <dsp:spPr>
        <a:xfrm rot="5400000">
          <a:off x="-476937" y="461897"/>
          <a:ext cx="3031691" cy="21221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/>
            <a:t>Fígado</a:t>
          </a:r>
        </a:p>
      </dsp:txBody>
      <dsp:txXfrm rot="-5400000">
        <a:off x="-22183" y="1068235"/>
        <a:ext cx="2122184" cy="909507"/>
      </dsp:txXfrm>
    </dsp:sp>
    <dsp:sp modelId="{850956FA-A4DF-4A24-AF2C-222F6A7B37B1}">
      <dsp:nvSpPr>
        <dsp:cNvPr id="0" name=""/>
        <dsp:cNvSpPr/>
      </dsp:nvSpPr>
      <dsp:spPr>
        <a:xfrm rot="5400000">
          <a:off x="5006608" y="-2899464"/>
          <a:ext cx="1970599" cy="7783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4000" kern="1200" dirty="0"/>
            <a:t>Dispersivos transversais: Zonas Calmantes e ativantes</a:t>
          </a:r>
        </a:p>
      </dsp:txBody>
      <dsp:txXfrm rot="-5400000">
        <a:off x="2100001" y="103340"/>
        <a:ext cx="7687618" cy="1778205"/>
      </dsp:txXfrm>
    </dsp:sp>
    <dsp:sp modelId="{8E050B0A-0CA1-4BB6-8F3A-7650F0BEDC1E}">
      <dsp:nvSpPr>
        <dsp:cNvPr id="0" name=""/>
        <dsp:cNvSpPr/>
      </dsp:nvSpPr>
      <dsp:spPr>
        <a:xfrm rot="5400000">
          <a:off x="-476937" y="3213468"/>
          <a:ext cx="3031691" cy="2122184"/>
        </a:xfrm>
        <a:prstGeom prst="chevron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/>
            <a:t>Fígado</a:t>
          </a:r>
        </a:p>
      </dsp:txBody>
      <dsp:txXfrm rot="-5400000">
        <a:off x="-22183" y="3819806"/>
        <a:ext cx="2122184" cy="909507"/>
      </dsp:txXfrm>
    </dsp:sp>
    <dsp:sp modelId="{3D9B90EE-5064-452F-8F98-F9871DF025E5}">
      <dsp:nvSpPr>
        <dsp:cNvPr id="0" name=""/>
        <dsp:cNvSpPr/>
      </dsp:nvSpPr>
      <dsp:spPr>
        <a:xfrm rot="5400000">
          <a:off x="5072258" y="-192261"/>
          <a:ext cx="1839298" cy="78725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4000" kern="1200" dirty="0"/>
            <a:t>Pequenos longitudinais do fígado para bexiga (Comando: Eliminando as toxinas pela bexiga)</a:t>
          </a:r>
        </a:p>
      </dsp:txBody>
      <dsp:txXfrm rot="-5400000">
        <a:off x="2055632" y="2914152"/>
        <a:ext cx="7782764" cy="1659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8504" y="909982"/>
            <a:ext cx="8791575" cy="1117600"/>
          </a:xfrm>
        </p:spPr>
        <p:txBody>
          <a:bodyPr/>
          <a:lstStyle/>
          <a:p>
            <a:r>
              <a:rPr lang="pt-BR" dirty="0"/>
              <a:t>Um caso de alergia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78504" y="5571923"/>
            <a:ext cx="8791575" cy="1655762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/>
              <a:t>Karla de Sá</a:t>
            </a:r>
          </a:p>
        </p:txBody>
      </p:sp>
      <p:pic>
        <p:nvPicPr>
          <p:cNvPr id="1026" name="Picture 2" descr="Resultado de imagem para aler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63" y="2746513"/>
            <a:ext cx="47625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90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96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9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3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8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4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0" name="Freeform 4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4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5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5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5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5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54" name="Group 15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55" name="Rectangle 15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8" name="Group 15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9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0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1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Line 16"/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71" name="Freeform 1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Rectangle 2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6" name="Freeform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2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2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2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3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3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87" name="Group 18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88" name="Freeform 3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3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3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3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7" name="Imagem 6" descr="Uma imagem contendo pessoa, interior, verde&#10;&#10;Descrição gerada com muito alta confiança"/>
          <p:cNvPicPr>
            <a:picLocks noChangeAspect="1"/>
          </p:cNvPicPr>
          <p:nvPr/>
        </p:nvPicPr>
        <p:blipFill rotWithShape="1">
          <a:blip r:embed="rId4"/>
          <a:srcRect l="16897" r="2" b="2"/>
          <a:stretch/>
        </p:blipFill>
        <p:spPr>
          <a:xfrm>
            <a:off x="1141411" y="606426"/>
            <a:ext cx="4874998" cy="3299778"/>
          </a:xfrm>
          <a:custGeom>
            <a:avLst/>
            <a:gdLst>
              <a:gd name="connsiteX0" fmla="*/ 160369 w 4874998"/>
              <a:gd name="connsiteY0" fmla="*/ 0 h 3299778"/>
              <a:gd name="connsiteX1" fmla="*/ 4874998 w 4874998"/>
              <a:gd name="connsiteY1" fmla="*/ 0 h 3299778"/>
              <a:gd name="connsiteX2" fmla="*/ 4874998 w 4874998"/>
              <a:gd name="connsiteY2" fmla="*/ 3299778 h 3299778"/>
              <a:gd name="connsiteX3" fmla="*/ 0 w 4874998"/>
              <a:gd name="connsiteY3" fmla="*/ 3299778 h 3299778"/>
              <a:gd name="connsiteX4" fmla="*/ 0 w 4874998"/>
              <a:gd name="connsiteY4" fmla="*/ 160369 h 3299778"/>
              <a:gd name="connsiteX5" fmla="*/ 160369 w 4874998"/>
              <a:gd name="connsiteY5" fmla="*/ 0 h 329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4998" h="3299778">
                <a:moveTo>
                  <a:pt x="160369" y="0"/>
                </a:moveTo>
                <a:lnTo>
                  <a:pt x="4874998" y="0"/>
                </a:lnTo>
                <a:lnTo>
                  <a:pt x="4874998" y="3299778"/>
                </a:lnTo>
                <a:lnTo>
                  <a:pt x="0" y="3299778"/>
                </a:lnTo>
                <a:lnTo>
                  <a:pt x="0" y="160369"/>
                </a:lnTo>
                <a:cubicBezTo>
                  <a:pt x="0" y="71800"/>
                  <a:pt x="71800" y="0"/>
                  <a:pt x="160369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 descr="Uma imagem contendo pessoa, interior, parede, tatuagem&#10;&#10;Descrição gerada com muito alta confiança"/>
          <p:cNvPicPr>
            <a:picLocks noChangeAspect="1"/>
          </p:cNvPicPr>
          <p:nvPr/>
        </p:nvPicPr>
        <p:blipFill rotWithShape="1">
          <a:blip r:embed="rId5"/>
          <a:srcRect t="9001" r="2" b="52914"/>
          <a:stretch/>
        </p:blipFill>
        <p:spPr>
          <a:xfrm>
            <a:off x="6180137" y="606426"/>
            <a:ext cx="4873629" cy="3299778"/>
          </a:xfrm>
          <a:custGeom>
            <a:avLst/>
            <a:gdLst>
              <a:gd name="connsiteX0" fmla="*/ 0 w 4873629"/>
              <a:gd name="connsiteY0" fmla="*/ 0 h 3299778"/>
              <a:gd name="connsiteX1" fmla="*/ 4873629 w 4873629"/>
              <a:gd name="connsiteY1" fmla="*/ 0 h 3299778"/>
              <a:gd name="connsiteX2" fmla="*/ 4873629 w 4873629"/>
              <a:gd name="connsiteY2" fmla="*/ 3139409 h 3299778"/>
              <a:gd name="connsiteX3" fmla="*/ 4713260 w 4873629"/>
              <a:gd name="connsiteY3" fmla="*/ 3299778 h 3299778"/>
              <a:gd name="connsiteX4" fmla="*/ 0 w 4873629"/>
              <a:gd name="connsiteY4" fmla="*/ 3299778 h 329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629" h="3299778">
                <a:moveTo>
                  <a:pt x="0" y="0"/>
                </a:moveTo>
                <a:lnTo>
                  <a:pt x="4873629" y="0"/>
                </a:lnTo>
                <a:lnTo>
                  <a:pt x="4873629" y="3139409"/>
                </a:lnTo>
                <a:cubicBezTo>
                  <a:pt x="4873629" y="3227978"/>
                  <a:pt x="4801829" y="3299778"/>
                  <a:pt x="4713260" y="3299778"/>
                </a:cubicBezTo>
                <a:lnTo>
                  <a:pt x="0" y="3299778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71548" y="4232804"/>
            <a:ext cx="10641014" cy="9360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Fotos</a:t>
            </a:r>
            <a:r>
              <a:rPr lang="en-US" sz="4400" b="1" dirty="0">
                <a:solidFill>
                  <a:srgbClr val="FF0000"/>
                </a:solidFill>
              </a:rPr>
              <a:t> do </a:t>
            </a:r>
            <a:r>
              <a:rPr lang="en-US" sz="4400" b="1" dirty="0" err="1">
                <a:solidFill>
                  <a:srgbClr val="FF0000"/>
                </a:solidFill>
              </a:rPr>
              <a:t>quadro</a:t>
            </a:r>
            <a:r>
              <a:rPr lang="en-US" sz="4400" b="1" dirty="0">
                <a:solidFill>
                  <a:srgbClr val="FF0000"/>
                </a:solidFill>
              </a:rPr>
              <a:t> – Antes do </a:t>
            </a:r>
            <a:r>
              <a:rPr lang="en-US" sz="4400" b="1" dirty="0" err="1">
                <a:solidFill>
                  <a:srgbClr val="FF0000"/>
                </a:solidFill>
              </a:rPr>
              <a:t>Tratamento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/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39" name="Group 38">
            <a:extLst/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0" name="Freeform 3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cxnSp>
        <p:nvCxnSpPr>
          <p:cNvPr id="51" name="Straight Connector 50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2191" y="616546"/>
            <a:ext cx="3464730" cy="4708528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Diagnóstico magnético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800" dirty="0"/>
              <a:t>Início do tratamento: Janeiro de 2017</a:t>
            </a:r>
          </a:p>
          <a:p>
            <a:pPr marL="0" indent="0">
              <a:buNone/>
            </a:pPr>
            <a:r>
              <a:rPr lang="pt-BR" sz="2800" dirty="0"/>
              <a:t>Tato Magnético: </a:t>
            </a:r>
          </a:p>
          <a:p>
            <a:r>
              <a:rPr lang="pt-BR" sz="2800" dirty="0"/>
              <a:t>Esplênico</a:t>
            </a:r>
          </a:p>
          <a:p>
            <a:r>
              <a:rPr lang="pt-BR" sz="2800" dirty="0"/>
              <a:t>Fígado</a:t>
            </a:r>
          </a:p>
          <a:p>
            <a:r>
              <a:rPr lang="pt-BR" sz="2800" dirty="0" err="1"/>
              <a:t>Meng</a:t>
            </a:r>
            <a:r>
              <a:rPr lang="pt-BR" sz="2800" dirty="0"/>
              <a:t> </a:t>
            </a:r>
            <a:r>
              <a:rPr lang="pt-BR" sz="2800" dirty="0" err="1"/>
              <a:t>Cheng</a:t>
            </a:r>
            <a:endParaRPr lang="pt-BR" sz="2800" dirty="0"/>
          </a:p>
          <a:p>
            <a:r>
              <a:rPr lang="pt-BR" sz="2800" dirty="0"/>
              <a:t>Básico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11" y="4284271"/>
            <a:ext cx="4508589" cy="25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33204"/>
          </a:xfrm>
        </p:spPr>
        <p:txBody>
          <a:bodyPr>
            <a:noAutofit/>
          </a:bodyPr>
          <a:lstStyle/>
          <a:p>
            <a:r>
              <a:rPr lang="pt-BR" sz="4000" dirty="0"/>
              <a:t>Primeira fase do tratamento</a:t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646369"/>
              </p:ext>
            </p:extLst>
          </p:nvPr>
        </p:nvGraphicFramePr>
        <p:xfrm>
          <a:off x="1141413" y="1060450"/>
          <a:ext cx="10944570" cy="559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6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736518"/>
              </p:ext>
            </p:extLst>
          </p:nvPr>
        </p:nvGraphicFramePr>
        <p:xfrm>
          <a:off x="1141413" y="1060450"/>
          <a:ext cx="9906000" cy="579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41415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Primeira fase do tratamento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69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755541"/>
              </p:ext>
            </p:extLst>
          </p:nvPr>
        </p:nvGraphicFramePr>
        <p:xfrm>
          <a:off x="1141413" y="1060450"/>
          <a:ext cx="9906000" cy="579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41413" y="225287"/>
            <a:ext cx="10361472" cy="1478570"/>
          </a:xfrm>
        </p:spPr>
        <p:txBody>
          <a:bodyPr>
            <a:normAutofit fontScale="90000"/>
          </a:bodyPr>
          <a:lstStyle/>
          <a:p>
            <a:r>
              <a:rPr lang="pt-BR" sz="4900" dirty="0"/>
              <a:t>Primeira fase do tratamento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58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141411" y="904565"/>
            <a:ext cx="10653023" cy="592932"/>
          </a:xfrm>
        </p:spPr>
        <p:txBody>
          <a:bodyPr>
            <a:normAutofit fontScale="90000"/>
          </a:bodyPr>
          <a:lstStyle/>
          <a:p>
            <a:r>
              <a:rPr lang="pt-BR" sz="4900" dirty="0"/>
              <a:t>Primeira fase do tratamento</a:t>
            </a:r>
            <a:br>
              <a:rPr lang="pt-BR" sz="4900" dirty="0"/>
            </a:br>
            <a:r>
              <a:rPr lang="pt-BR" sz="4900" dirty="0"/>
              <a:t>RESULTADOS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41412" y="1775790"/>
            <a:ext cx="10414484" cy="5082209"/>
          </a:xfrm>
        </p:spPr>
        <p:txBody>
          <a:bodyPr>
            <a:normAutofit/>
          </a:bodyPr>
          <a:lstStyle/>
          <a:p>
            <a:r>
              <a:rPr lang="pt-BR" sz="2800" dirty="0"/>
              <a:t>Melhorias das mãos,</a:t>
            </a:r>
          </a:p>
          <a:p>
            <a:r>
              <a:rPr lang="pt-BR" sz="2800" dirty="0"/>
              <a:t>Eliminação das manchas das pernas,</a:t>
            </a:r>
          </a:p>
          <a:p>
            <a:r>
              <a:rPr lang="pt-BR" sz="2800" dirty="0"/>
              <a:t>Melhorias do Estado Emocional,</a:t>
            </a:r>
          </a:p>
          <a:p>
            <a:r>
              <a:rPr lang="pt-BR" sz="2800" dirty="0"/>
              <a:t>A paciente se queixava o remédio para pressão estava lhe fazendo mal.</a:t>
            </a:r>
          </a:p>
          <a:p>
            <a:r>
              <a:rPr lang="pt-BR" sz="2800" dirty="0"/>
              <a:t>Pressão arterial normalizada.</a:t>
            </a:r>
          </a:p>
          <a:p>
            <a:r>
              <a:rPr lang="pt-BR" sz="2800" dirty="0"/>
              <a:t>A paciente começa a ter contatos com objetos que provocava alergia anteriormente, sem desencadear a crise alérgica.</a:t>
            </a:r>
          </a:p>
        </p:txBody>
      </p:sp>
    </p:spTree>
    <p:extLst>
      <p:ext uri="{BB962C8B-B14F-4D97-AF65-F5344CB8AC3E}">
        <p14:creationId xmlns:p14="http://schemas.microsoft.com/office/powerpoint/2010/main" val="42862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/>
              <a:t>Fotos da melhoria das pernas</a:t>
            </a:r>
          </a:p>
        </p:txBody>
      </p:sp>
      <p:pic>
        <p:nvPicPr>
          <p:cNvPr id="4" name="Imagem 3" descr="Uma imagem contendo pessoa, interior, verde&#10;&#10;Descrição gerada com muito alta confiança"/>
          <p:cNvPicPr>
            <a:picLocks noChangeAspect="1"/>
          </p:cNvPicPr>
          <p:nvPr/>
        </p:nvPicPr>
        <p:blipFill rotWithShape="1">
          <a:blip r:embed="rId2"/>
          <a:srcRect l="16897" r="2" b="2"/>
          <a:stretch/>
        </p:blipFill>
        <p:spPr>
          <a:xfrm>
            <a:off x="1141413" y="1987826"/>
            <a:ext cx="4699628" cy="3181074"/>
          </a:xfrm>
          <a:custGeom>
            <a:avLst/>
            <a:gdLst>
              <a:gd name="connsiteX0" fmla="*/ 160369 w 4874998"/>
              <a:gd name="connsiteY0" fmla="*/ 0 h 3299778"/>
              <a:gd name="connsiteX1" fmla="*/ 4874998 w 4874998"/>
              <a:gd name="connsiteY1" fmla="*/ 0 h 3299778"/>
              <a:gd name="connsiteX2" fmla="*/ 4874998 w 4874998"/>
              <a:gd name="connsiteY2" fmla="*/ 3299778 h 3299778"/>
              <a:gd name="connsiteX3" fmla="*/ 0 w 4874998"/>
              <a:gd name="connsiteY3" fmla="*/ 3299778 h 3299778"/>
              <a:gd name="connsiteX4" fmla="*/ 0 w 4874998"/>
              <a:gd name="connsiteY4" fmla="*/ 160369 h 3299778"/>
              <a:gd name="connsiteX5" fmla="*/ 160369 w 4874998"/>
              <a:gd name="connsiteY5" fmla="*/ 0 h 329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4998" h="3299778">
                <a:moveTo>
                  <a:pt x="160369" y="0"/>
                </a:moveTo>
                <a:lnTo>
                  <a:pt x="4874998" y="0"/>
                </a:lnTo>
                <a:lnTo>
                  <a:pt x="4874998" y="3299778"/>
                </a:lnTo>
                <a:lnTo>
                  <a:pt x="0" y="3299778"/>
                </a:lnTo>
                <a:lnTo>
                  <a:pt x="0" y="160369"/>
                </a:lnTo>
                <a:cubicBezTo>
                  <a:pt x="0" y="71800"/>
                  <a:pt x="71800" y="0"/>
                  <a:pt x="160369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998052" y="5802053"/>
            <a:ext cx="10388601" cy="936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            Antes                         </a:t>
            </a:r>
            <a:r>
              <a:rPr lang="en-US" sz="4400" dirty="0" err="1"/>
              <a:t>depois</a:t>
            </a:r>
            <a:endParaRPr lang="en-US" sz="4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741" y="1987826"/>
            <a:ext cx="2142522" cy="381422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131" y="1987826"/>
            <a:ext cx="2142522" cy="38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404" y="0"/>
            <a:ext cx="9905998" cy="689113"/>
          </a:xfrm>
        </p:spPr>
        <p:txBody>
          <a:bodyPr/>
          <a:lstStyle/>
          <a:p>
            <a:r>
              <a:rPr lang="pt-BR" dirty="0"/>
              <a:t>Acompanhamento da medição da pressão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43909"/>
              </p:ext>
            </p:extLst>
          </p:nvPr>
        </p:nvGraphicFramePr>
        <p:xfrm>
          <a:off x="728870" y="556591"/>
          <a:ext cx="10999303" cy="618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3543">
                  <a:extLst>
                    <a:ext uri="{9D8B030D-6E8A-4147-A177-3AD203B41FA5}">
                      <a16:colId xmlns:a16="http://schemas.microsoft.com/office/drawing/2014/main" xmlns="" val="3433304131"/>
                    </a:ext>
                  </a:extLst>
                </a:gridCol>
                <a:gridCol w="2956532">
                  <a:extLst>
                    <a:ext uri="{9D8B030D-6E8A-4147-A177-3AD203B41FA5}">
                      <a16:colId xmlns:a16="http://schemas.microsoft.com/office/drawing/2014/main" xmlns="" val="1355967889"/>
                    </a:ext>
                  </a:extLst>
                </a:gridCol>
                <a:gridCol w="2831256">
                  <a:extLst>
                    <a:ext uri="{9D8B030D-6E8A-4147-A177-3AD203B41FA5}">
                      <a16:colId xmlns:a16="http://schemas.microsoft.com/office/drawing/2014/main" xmlns="" val="2005404766"/>
                    </a:ext>
                  </a:extLst>
                </a:gridCol>
                <a:gridCol w="3607972">
                  <a:extLst>
                    <a:ext uri="{9D8B030D-6E8A-4147-A177-3AD203B41FA5}">
                      <a16:colId xmlns:a16="http://schemas.microsoft.com/office/drawing/2014/main" xmlns="" val="2958420964"/>
                    </a:ext>
                  </a:extLst>
                </a:gridCol>
              </a:tblGrid>
              <a:tr h="242779">
                <a:tc gridSpan="4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D6DCE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7158089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Data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Pressão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Turno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Com ou sem Remédio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4912183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14/mar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10,4 x 6,4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manhã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Sem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8936716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10,5 x 6,2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Noite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Sem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2304921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15/mar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11,4 x 7,2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manhã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Antes do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251930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9,3 x 5,6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Noite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Com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8146138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16/mar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10,8 x 6,9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manhã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Antes do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5213574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10,5 x 5,4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Noite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Com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7411957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17/mar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9,8 x 6,3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manhã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Antes do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538453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19/mar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9,9 x 6,1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manhã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Sem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4466634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10,9 x 6,1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Noite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Sem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6821066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20/mar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11,7 x 6,9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manhã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Antes do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3480743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26/mar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9,5 x 5,9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manhã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Sem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3246787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27/mar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10,1 x 6,2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manhã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Sem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5867847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10,7 x 6,0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Noite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Sem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9213776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28/mar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11,3 x 6,6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manhã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Sem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4353441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10,7 x 6,0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Noite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Sem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4735444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29/mar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11,3 x 6,6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manhã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Sem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2841807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9,8 x 6,3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Noite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Sem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3977758"/>
                  </a:ext>
                </a:extLst>
              </a:tr>
              <a:tr h="24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11/</a:t>
                      </a:r>
                      <a:r>
                        <a:rPr lang="pt-BR" sz="1800" u="none" strike="noStrike" dirty="0" err="1">
                          <a:effectLst/>
                        </a:rPr>
                        <a:t>abr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9,1 x 5,7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manhã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Sem remédio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2906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50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8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Segunda fase do tratamento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Tratamento localizado</a:t>
            </a:r>
          </a:p>
        </p:txBody>
      </p:sp>
    </p:spTree>
    <p:extLst>
      <p:ext uri="{BB962C8B-B14F-4D97-AF65-F5344CB8AC3E}">
        <p14:creationId xmlns:p14="http://schemas.microsoft.com/office/powerpoint/2010/main" val="5623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Técnicas utilizadas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Continuação do TDM1</a:t>
            </a:r>
          </a:p>
          <a:p>
            <a:r>
              <a:rPr lang="pt-BR" sz="3200" dirty="0"/>
              <a:t>..... do tratamento para pressão no </a:t>
            </a:r>
            <a:r>
              <a:rPr lang="pt-BR" sz="3200" dirty="0" err="1"/>
              <a:t>meng</a:t>
            </a:r>
            <a:r>
              <a:rPr lang="pt-BR" sz="3200" dirty="0"/>
              <a:t> e básico</a:t>
            </a:r>
          </a:p>
          <a:p>
            <a:r>
              <a:rPr lang="pt-BR" sz="3200" dirty="0"/>
              <a:t>..... Fígado</a:t>
            </a:r>
          </a:p>
          <a:p>
            <a:r>
              <a:rPr lang="pt-BR" sz="3200" dirty="0"/>
              <a:t>Tratamento localizado nas mãos</a:t>
            </a:r>
          </a:p>
        </p:txBody>
      </p:sp>
    </p:spTree>
    <p:extLst>
      <p:ext uri="{BB962C8B-B14F-4D97-AF65-F5344CB8AC3E}">
        <p14:creationId xmlns:p14="http://schemas.microsoft.com/office/powerpoint/2010/main" val="18323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 da paciente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A.F.S , 52 anos, sexo feminino</a:t>
            </a:r>
          </a:p>
          <a:p>
            <a:r>
              <a:rPr lang="pt-BR" sz="3600" dirty="0"/>
              <a:t>Diagnósticos Médicos: </a:t>
            </a:r>
          </a:p>
          <a:p>
            <a:pPr lvl="1"/>
            <a:r>
              <a:rPr lang="pt-BR" sz="3200" dirty="0"/>
              <a:t>Pressão Alta,</a:t>
            </a:r>
          </a:p>
          <a:p>
            <a:pPr lvl="1"/>
            <a:r>
              <a:rPr lang="pt-BR" sz="3200" dirty="0"/>
              <a:t>Alergia a várias substâncias,</a:t>
            </a:r>
          </a:p>
          <a:p>
            <a:pPr marL="457200" lvl="1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026" name="Picture 2" descr="Resultado de imagem para dados da paci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91" y="1999216"/>
            <a:ext cx="4303312" cy="303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 localizado nas mãos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2249486"/>
            <a:ext cx="10626518" cy="4608513"/>
          </a:xfrm>
        </p:spPr>
        <p:txBody>
          <a:bodyPr>
            <a:normAutofit/>
          </a:bodyPr>
          <a:lstStyle/>
          <a:p>
            <a:r>
              <a:rPr lang="pt-BR" sz="2800" b="1" dirty="0"/>
              <a:t>Dispersivos longitudinais ao longo dos braços, até o final das mãos</a:t>
            </a:r>
          </a:p>
          <a:p>
            <a:r>
              <a:rPr lang="pt-BR" sz="2800" b="1" dirty="0"/>
              <a:t>Dispersivos transversais na palma da mão</a:t>
            </a:r>
          </a:p>
          <a:p>
            <a:r>
              <a:rPr lang="pt-BR" sz="2800" b="1" dirty="0"/>
              <a:t>Sofro quente na palma da mão 3x</a:t>
            </a:r>
          </a:p>
          <a:p>
            <a:r>
              <a:rPr lang="pt-BR" sz="2800" b="1" dirty="0"/>
              <a:t>Aplicação de introjeção para cicatrização e reforço da proteção da camada epiderme</a:t>
            </a:r>
          </a:p>
          <a:p>
            <a:r>
              <a:rPr lang="pt-BR" sz="2800" b="1" dirty="0"/>
              <a:t>Dispersivos transversais na palma da mão</a:t>
            </a:r>
          </a:p>
          <a:p>
            <a:r>
              <a:rPr lang="pt-BR" sz="2800" b="1" dirty="0"/>
              <a:t>Dispersivos longitudinais ao braço, até o final das mãos</a:t>
            </a:r>
          </a:p>
        </p:txBody>
      </p:sp>
    </p:spTree>
    <p:extLst>
      <p:ext uri="{BB962C8B-B14F-4D97-AF65-F5344CB8AC3E}">
        <p14:creationId xmlns:p14="http://schemas.microsoft.com/office/powerpoint/2010/main" val="27764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da segunda fase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Desaparecimento dos sintomas das mãos,</a:t>
            </a:r>
          </a:p>
          <a:p>
            <a:r>
              <a:rPr lang="pt-BR" sz="3200" dirty="0"/>
              <a:t>A paciente passa a ter contato com todos os objetos e substâncias que antes provocavam as alergias, sem desenvolver nenhum sintoma. </a:t>
            </a:r>
          </a:p>
        </p:txBody>
      </p:sp>
    </p:spTree>
    <p:extLst>
      <p:ext uri="{BB962C8B-B14F-4D97-AF65-F5344CB8AC3E}">
        <p14:creationId xmlns:p14="http://schemas.microsoft.com/office/powerpoint/2010/main" val="2518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solidFill>
                  <a:srgbClr val="FF0000"/>
                </a:solidFill>
              </a:rPr>
              <a:t>Fotos comparativas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264" y="2097088"/>
            <a:ext cx="5075636" cy="28510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t="24600" r="1" b="1"/>
          <a:stretch/>
        </p:blipFill>
        <p:spPr>
          <a:xfrm rot="10800000">
            <a:off x="891051" y="2097088"/>
            <a:ext cx="2462611" cy="3300984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24697" r="32730"/>
          <a:stretch/>
        </p:blipFill>
        <p:spPr>
          <a:xfrm>
            <a:off x="3010183" y="2097088"/>
            <a:ext cx="2461377" cy="3300984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2174858" y="5578013"/>
            <a:ext cx="1670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851992" y="5578013"/>
            <a:ext cx="2060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Depois</a:t>
            </a:r>
          </a:p>
        </p:txBody>
      </p:sp>
    </p:spTree>
    <p:extLst>
      <p:ext uri="{BB962C8B-B14F-4D97-AF65-F5344CB8AC3E}">
        <p14:creationId xmlns:p14="http://schemas.microsoft.com/office/powerpoint/2010/main" val="19115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-110352"/>
            <a:ext cx="9905998" cy="1478570"/>
          </a:xfrm>
        </p:spPr>
        <p:txBody>
          <a:bodyPr/>
          <a:lstStyle/>
          <a:p>
            <a:r>
              <a:rPr lang="pt-BR" dirty="0"/>
              <a:t>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8870" y="1368218"/>
            <a:ext cx="11237843" cy="5489781"/>
          </a:xfrm>
        </p:spPr>
        <p:txBody>
          <a:bodyPr>
            <a:normAutofit/>
          </a:bodyPr>
          <a:lstStyle/>
          <a:p>
            <a:r>
              <a:rPr lang="pt-BR" dirty="0"/>
              <a:t>A melhoria do quadro emocional sempre agrega nos tratamentos.</a:t>
            </a:r>
          </a:p>
          <a:p>
            <a:r>
              <a:rPr lang="pt-BR" dirty="0"/>
              <a:t>Quando o paciente apresentar quadros de pressão alta, é fundamental aplicarmos os tratamentos já comprovados para promover a regularização deste tão importante indicador do funcionamento do corpo físico. Aliviando o paciente de uso contínuo de medicamentos.</a:t>
            </a:r>
          </a:p>
          <a:p>
            <a:r>
              <a:rPr lang="pt-BR" dirty="0"/>
              <a:t>Existe uma relação das alergias e doenças auto imunes com o fígado. Pois se o fígado não está em bom funcionamento ele sobrecarrega o corpo com toxinas.</a:t>
            </a:r>
          </a:p>
          <a:p>
            <a:r>
              <a:rPr lang="pt-BR" dirty="0"/>
              <a:t>Estímulo de produção de Albumina no fígado para os pacientes que tomam ou fazem uso de corticoides.</a:t>
            </a:r>
          </a:p>
        </p:txBody>
      </p:sp>
    </p:spTree>
    <p:extLst>
      <p:ext uri="{BB962C8B-B14F-4D97-AF65-F5344CB8AC3E}">
        <p14:creationId xmlns:p14="http://schemas.microsoft.com/office/powerpoint/2010/main" val="24957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2249486"/>
            <a:ext cx="10480745" cy="4608513"/>
          </a:xfrm>
        </p:spPr>
        <p:txBody>
          <a:bodyPr>
            <a:normAutofit fontScale="92500"/>
          </a:bodyPr>
          <a:lstStyle/>
          <a:p>
            <a:r>
              <a:rPr lang="pt-BR" sz="2800" dirty="0"/>
              <a:t>No tratamento de lesões localizadas, não podemos esquecer de trabalhar o membro como um todo, principalmente quando se trata de extremidades do corpo, tais como, mãos e pés.</a:t>
            </a:r>
          </a:p>
          <a:p>
            <a:r>
              <a:rPr lang="pt-BR" sz="2800" dirty="0"/>
              <a:t>O magnetismo ajuda no resgaste da fé, e na importância de frequentar, se instruir e frequentar as reuniões públicas da casa espírita.</a:t>
            </a:r>
          </a:p>
          <a:p>
            <a:endParaRPr lang="pt-BR" sz="2800" dirty="0"/>
          </a:p>
          <a:p>
            <a:r>
              <a:rPr lang="pt-BR" sz="2800" dirty="0"/>
              <a:t>A irmã da paciente não apresentou nenhuma melhora do quadro alérgico, ela continua com o tratamento da medicina convencional.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957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Muito obrigada!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5800" dirty="0">
                <a:latin typeface="Monotype Corsiva" panose="03010101010201010101" pitchFamily="66" charset="0"/>
              </a:rPr>
              <a:t>Karla de Sá</a:t>
            </a:r>
          </a:p>
          <a:p>
            <a:r>
              <a:rPr lang="pt-BR" sz="2400" dirty="0"/>
              <a:t>Karlasa.rodrigues@gmail.com</a:t>
            </a:r>
          </a:p>
        </p:txBody>
      </p:sp>
      <p:pic>
        <p:nvPicPr>
          <p:cNvPr id="1026" name="Picture 2" descr="Resultado de imagem para magnetismo ma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4" y="3152361"/>
            <a:ext cx="5715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CONCEITO: o QUE É ALERGIA?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3031365"/>
            <a:ext cx="9905999" cy="4138061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A alergia é uma reação do sistema imunológico a uma série de substâncias como fungos, poeira, pólen, medicamentos, </a:t>
            </a:r>
            <a:r>
              <a:rPr lang="pt-BR" sz="2800" dirty="0" err="1"/>
              <a:t>pêlos</a:t>
            </a:r>
            <a:r>
              <a:rPr lang="pt-BR" sz="2800" dirty="0"/>
              <a:t> de animais, produtos de limpeza, picada de insetos e vários outros. Leva o nome de dermatite e pode ser considerada como </a:t>
            </a:r>
            <a:r>
              <a:rPr lang="pt-BR" sz="2800" dirty="0" err="1"/>
              <a:t>atópica</a:t>
            </a:r>
            <a:r>
              <a:rPr lang="pt-BR" sz="2800" dirty="0"/>
              <a:t> quando sua origem é hereditária e alérgica quando é provocada por alguma reação.</a:t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1026" name="Picture 2" descr="Resultado de imagem para alergias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85" y="152518"/>
            <a:ext cx="2902226" cy="273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alérg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362" y="4210568"/>
            <a:ext cx="3850387" cy="1520903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2877336" cy="5507328"/>
          </a:xfrm>
        </p:spPr>
        <p:txBody>
          <a:bodyPr>
            <a:normAutofit/>
          </a:bodyPr>
          <a:lstStyle/>
          <a:p>
            <a:r>
              <a:rPr lang="pt-BR" b="1" i="1"/>
              <a:t>O que é alérgeno?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56074" y="638649"/>
            <a:ext cx="8329909" cy="621935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t-BR" sz="2800" dirty="0"/>
              <a:t>Alérgenos são substâncias dos alimentos, plantas, ou de animais que provocam uma reação exagerada do sistema imunológico e causam a inflamação (neste caso, a pele). A inflamação pode ocorrer mesmo quando a pessoa está exposta a pequenas quantidades do alérgeno durante um tempo limitado. Alguns exemplos são de alérgenos de pólen e </a:t>
            </a:r>
            <a:r>
              <a:rPr lang="pt-BR" sz="2800" dirty="0" err="1"/>
              <a:t>pêlos</a:t>
            </a:r>
            <a:r>
              <a:rPr lang="pt-BR" sz="2800" dirty="0"/>
              <a:t> de cães e gatos (minúsculas partículas da pele do animal ou de </a:t>
            </a:r>
            <a:r>
              <a:rPr lang="pt-BR" sz="2800" dirty="0" err="1"/>
              <a:t>pêlos</a:t>
            </a:r>
            <a:r>
              <a:rPr lang="pt-BR" sz="2800" dirty="0"/>
              <a:t>). Quando as pessoas com dermatite </a:t>
            </a:r>
            <a:r>
              <a:rPr lang="pt-BR" sz="2800" dirty="0" err="1"/>
              <a:t>atópica</a:t>
            </a:r>
            <a:r>
              <a:rPr lang="pt-BR" sz="2800" dirty="0"/>
              <a:t> entrar em </a:t>
            </a:r>
            <a:r>
              <a:rPr lang="pt-BR" sz="2800" dirty="0" err="1"/>
              <a:t>contacto</a:t>
            </a:r>
            <a:r>
              <a:rPr lang="pt-BR" sz="2800" dirty="0"/>
              <a:t> com um irritante ou alérgeno ao qual eles são sensíveis, células produtoras de inflamação permear a pele de outras partes do corpo. Estas células liberam substâncias químicas que causam coceira e vermelhidão. Como a pessoa coça e esfrega a pele em resposta, mais danos ocorrem.</a:t>
            </a:r>
          </a:p>
        </p:txBody>
      </p:sp>
    </p:spTree>
    <p:extLst>
      <p:ext uri="{BB962C8B-B14F-4D97-AF65-F5344CB8AC3E}">
        <p14:creationId xmlns:p14="http://schemas.microsoft.com/office/powerpoint/2010/main" val="33006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4909" y="-132521"/>
            <a:ext cx="9905998" cy="147857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Como funciona o processo da alergia?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4909" y="901148"/>
            <a:ext cx="11077091" cy="5844209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/>
              <a:t>Em caso de alergia, o sistema imune produz anticorpos (IgE) que identificam um particular alérgeno como um agente nocivo, mesmo se não é assim.</a:t>
            </a:r>
            <a:br>
              <a:rPr lang="pt-BR" sz="2800" dirty="0"/>
            </a:br>
            <a:r>
              <a:rPr lang="pt-BR" sz="2800" dirty="0"/>
              <a:t>Então o sistema imunológico produz anticorpos que são sempre em alerta para esse determinado alérgeno.</a:t>
            </a:r>
            <a:br>
              <a:rPr lang="pt-BR" sz="2800" dirty="0"/>
            </a:br>
            <a:r>
              <a:rPr lang="pt-BR" sz="2800" dirty="0"/>
              <a:t>No futuro, quando estamos novamente expostos ao alérgeno, os anticorpos podem liberar muitos produtos químicos no sistema imunológico, tais como a histamina que causa os sintomas da alergia.</a:t>
            </a:r>
            <a:br>
              <a:rPr lang="pt-BR" sz="2800" dirty="0"/>
            </a:br>
            <a:r>
              <a:rPr lang="pt-BR" sz="2800" dirty="0"/>
              <a:t>Quando ele entra em contato com o alérgeno, a reação imunológica pode ser a inflamação da:</a:t>
            </a:r>
          </a:p>
          <a:p>
            <a:r>
              <a:rPr lang="pt-BR" sz="2800" dirty="0"/>
              <a:t>Pele,</a:t>
            </a:r>
          </a:p>
          <a:p>
            <a:r>
              <a:rPr lang="pt-BR" sz="2800" dirty="0"/>
              <a:t>Seios paranasais,</a:t>
            </a:r>
          </a:p>
          <a:p>
            <a:r>
              <a:rPr lang="pt-BR" sz="2800" dirty="0"/>
              <a:t>Vias aéreas,</a:t>
            </a:r>
          </a:p>
          <a:p>
            <a:r>
              <a:rPr lang="pt-BR" sz="2800" dirty="0"/>
              <a:t>Sistema digestivo.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519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Sintomas-da-alergi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778" y="1176768"/>
            <a:ext cx="6844045" cy="4499959"/>
          </a:xfrm>
          <a:prstGeom prst="rect">
            <a:avLst/>
          </a:prstGeom>
        </p:spPr>
      </p:pic>
      <p:grpSp>
        <p:nvGrpSpPr>
          <p:cNvPr id="21" name="Group 2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2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Line 16"/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4" name="Freeform 1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2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462817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Ilustração</a:t>
            </a:r>
            <a:br>
              <a:rPr lang="pt-BR" sz="3200" b="1" dirty="0">
                <a:solidFill>
                  <a:srgbClr val="FFFF00"/>
                </a:solidFill>
              </a:rPr>
            </a:br>
            <a:r>
              <a:rPr lang="pt-BR" sz="3200" b="1" dirty="0">
                <a:solidFill>
                  <a:srgbClr val="FFFF00"/>
                </a:solidFill>
              </a:rPr>
              <a:t>do </a:t>
            </a:r>
            <a:br>
              <a:rPr lang="pt-BR" sz="3200" b="1" dirty="0">
                <a:solidFill>
                  <a:srgbClr val="FFFF00"/>
                </a:solidFill>
              </a:rPr>
            </a:br>
            <a:r>
              <a:rPr lang="pt-BR" sz="3200" b="1" dirty="0">
                <a:solidFill>
                  <a:srgbClr val="FFFF00"/>
                </a:solidFill>
              </a:rPr>
              <a:t>processo</a:t>
            </a:r>
            <a:br>
              <a:rPr lang="pt-BR" sz="3200" b="1" dirty="0">
                <a:solidFill>
                  <a:srgbClr val="FFFF00"/>
                </a:solidFill>
              </a:rPr>
            </a:br>
            <a:r>
              <a:rPr lang="pt-BR" sz="3200" b="1" dirty="0">
                <a:solidFill>
                  <a:srgbClr val="FFFF00"/>
                </a:solidFill>
              </a:rPr>
              <a:t>alérgico</a:t>
            </a:r>
          </a:p>
        </p:txBody>
      </p:sp>
    </p:spTree>
    <p:extLst>
      <p:ext uri="{BB962C8B-B14F-4D97-AF65-F5344CB8AC3E}">
        <p14:creationId xmlns:p14="http://schemas.microsoft.com/office/powerpoint/2010/main" val="1490382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995" y="2281734"/>
            <a:ext cx="9905998" cy="1478570"/>
          </a:xfrm>
        </p:spPr>
        <p:txBody>
          <a:bodyPr/>
          <a:lstStyle/>
          <a:p>
            <a:r>
              <a:rPr lang="pt-BR" dirty="0"/>
              <a:t>Exame de alergias </a:t>
            </a:r>
          </a:p>
        </p:txBody>
      </p:sp>
      <p:pic>
        <p:nvPicPr>
          <p:cNvPr id="5" name="Imagem 4" descr="Uma imagem contendo texto, quadro de comunicações&#10;&#10;Descrição gerada com muito alta confianç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108" y="0"/>
            <a:ext cx="4648866" cy="68580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452730" y="1211144"/>
            <a:ext cx="3525078" cy="66260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336108" y="3081583"/>
            <a:ext cx="3525078" cy="66260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8264454" y="1211144"/>
            <a:ext cx="3525078" cy="66260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271276" y="3097695"/>
            <a:ext cx="3525078" cy="66260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974718" y="3228221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SULFATO DE NÍQUEL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319837" y="1319756"/>
            <a:ext cx="1427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COLOFÔNIO</a:t>
            </a:r>
          </a:p>
        </p:txBody>
      </p:sp>
      <p:sp>
        <p:nvSpPr>
          <p:cNvPr id="12" name="Seta: Curva para Baixo 11"/>
          <p:cNvSpPr/>
          <p:nvPr/>
        </p:nvSpPr>
        <p:spPr>
          <a:xfrm>
            <a:off x="7169426" y="742122"/>
            <a:ext cx="2150411" cy="3445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: Curva para Baixo 12"/>
          <p:cNvSpPr/>
          <p:nvPr/>
        </p:nvSpPr>
        <p:spPr>
          <a:xfrm>
            <a:off x="7161636" y="2598155"/>
            <a:ext cx="2150411" cy="3445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com muito alta confianç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87196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387196" y="159026"/>
            <a:ext cx="6804804" cy="3282653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SULFATO DE NÍQUEL: </a:t>
            </a:r>
            <a:r>
              <a:rPr lang="pt-BR" dirty="0"/>
              <a:t>Aço Inoxidável, cerâmica, cimentos, enegrecimento de zinco e latão, equipamento telefônico, fungicidas, inseticidas, bijuterias, ligas metálicas (zíper, ilhoses, hastes de óculos, grampo de cabelo, utensílios de cozinha), lâminas de barbear, moedas, objetos niquelados, instrumentos médicos e odontológicos, pulseiras de relógio, soldas, tecidos estampados, tintas, tinturas de cabelos, vernizes, esmaltes.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387196" y="3441680"/>
            <a:ext cx="68048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0000"/>
                </a:solidFill>
              </a:rPr>
              <a:t>COLOFÔNIO:</a:t>
            </a:r>
            <a:r>
              <a:rPr lang="pt-BR" sz="2400" dirty="0"/>
              <a:t> Adesivos, isolantes, colas, papel e papelão, emplastros, corantes (alimentos e drogas), cosméticos (sombra para pálpebras, máscaras, sabonetes, xampus, produtos para depilação, batons, maquiagem, esmaltes para unhas), inseticidas, medicamentos tópicos, pinturas, produtos impermeabilizantes, preservação de madeiras e telhas, vernizes e tintas, polidores e graxas, limpadores com óleo de pinho.</a:t>
            </a:r>
          </a:p>
        </p:txBody>
      </p:sp>
    </p:spTree>
    <p:extLst>
      <p:ext uri="{BB962C8B-B14F-4D97-AF65-F5344CB8AC3E}">
        <p14:creationId xmlns:p14="http://schemas.microsoft.com/office/powerpoint/2010/main" val="12161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90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57" name="Picture 2" descr="Uma imagem contendo equipamentos eletrônicos&#10;&#10;Descrição gerada com alta confiança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4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59" name="Group 7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7" name="Rectangle 7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2" descr="Uma imagem contendo equipamentos eletrônicos&#10;&#10;Descrição gerada com alta confiança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0" name="Group 7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1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Line 16"/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3" name="Freeform 1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1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Rectangle 2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8" name="Freeform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09" name="Group 10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10" name="Freeform 3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3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3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t="24990" r="1" b="1"/>
          <a:stretch/>
        </p:blipFill>
        <p:spPr>
          <a:xfrm>
            <a:off x="1141412" y="607028"/>
            <a:ext cx="2474516" cy="3299778"/>
          </a:xfrm>
          <a:custGeom>
            <a:avLst/>
            <a:gdLst>
              <a:gd name="connsiteX0" fmla="*/ 160369 w 4874998"/>
              <a:gd name="connsiteY0" fmla="*/ 0 h 3299778"/>
              <a:gd name="connsiteX1" fmla="*/ 4874998 w 4874998"/>
              <a:gd name="connsiteY1" fmla="*/ 0 h 3299778"/>
              <a:gd name="connsiteX2" fmla="*/ 4874998 w 4874998"/>
              <a:gd name="connsiteY2" fmla="*/ 3299778 h 3299778"/>
              <a:gd name="connsiteX3" fmla="*/ 0 w 4874998"/>
              <a:gd name="connsiteY3" fmla="*/ 3299778 h 3299778"/>
              <a:gd name="connsiteX4" fmla="*/ 0 w 4874998"/>
              <a:gd name="connsiteY4" fmla="*/ 160369 h 3299778"/>
              <a:gd name="connsiteX5" fmla="*/ 160369 w 4874998"/>
              <a:gd name="connsiteY5" fmla="*/ 0 h 329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4998" h="3299778">
                <a:moveTo>
                  <a:pt x="160369" y="0"/>
                </a:moveTo>
                <a:lnTo>
                  <a:pt x="4874998" y="0"/>
                </a:lnTo>
                <a:lnTo>
                  <a:pt x="4874998" y="3299778"/>
                </a:lnTo>
                <a:lnTo>
                  <a:pt x="0" y="3299778"/>
                </a:lnTo>
                <a:lnTo>
                  <a:pt x="0" y="160369"/>
                </a:lnTo>
                <a:cubicBezTo>
                  <a:pt x="0" y="71800"/>
                  <a:pt x="71800" y="0"/>
                  <a:pt x="160369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r="3" b="24848"/>
          <a:stretch/>
        </p:blipFill>
        <p:spPr>
          <a:xfrm>
            <a:off x="8584010" y="607028"/>
            <a:ext cx="2469756" cy="3299778"/>
          </a:xfrm>
          <a:custGeom>
            <a:avLst/>
            <a:gdLst>
              <a:gd name="connsiteX0" fmla="*/ 0 w 4873629"/>
              <a:gd name="connsiteY0" fmla="*/ 0 h 3299778"/>
              <a:gd name="connsiteX1" fmla="*/ 4873629 w 4873629"/>
              <a:gd name="connsiteY1" fmla="*/ 0 h 3299778"/>
              <a:gd name="connsiteX2" fmla="*/ 4873629 w 4873629"/>
              <a:gd name="connsiteY2" fmla="*/ 3139409 h 3299778"/>
              <a:gd name="connsiteX3" fmla="*/ 4713260 w 4873629"/>
              <a:gd name="connsiteY3" fmla="*/ 3299778 h 3299778"/>
              <a:gd name="connsiteX4" fmla="*/ 0 w 4873629"/>
              <a:gd name="connsiteY4" fmla="*/ 3299778 h 329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629" h="3299778">
                <a:moveTo>
                  <a:pt x="0" y="0"/>
                </a:moveTo>
                <a:lnTo>
                  <a:pt x="4873629" y="0"/>
                </a:lnTo>
                <a:lnTo>
                  <a:pt x="4873629" y="3139409"/>
                </a:lnTo>
                <a:cubicBezTo>
                  <a:pt x="4873629" y="3227978"/>
                  <a:pt x="4801829" y="3299778"/>
                  <a:pt x="4713260" y="3299778"/>
                </a:cubicBezTo>
                <a:lnTo>
                  <a:pt x="0" y="3299778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/>
          <a:srcRect l="24697" r="32730"/>
          <a:stretch/>
        </p:blipFill>
        <p:spPr>
          <a:xfrm>
            <a:off x="3615927" y="606425"/>
            <a:ext cx="2498330" cy="3300984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/>
          <a:srcRect t="24600" r="1" b="1"/>
          <a:stretch/>
        </p:blipFill>
        <p:spPr>
          <a:xfrm>
            <a:off x="6107112" y="606425"/>
            <a:ext cx="2462611" cy="3300984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826" y="4275668"/>
            <a:ext cx="10645774" cy="9360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Fotos</a:t>
            </a:r>
            <a:r>
              <a:rPr lang="en-US" sz="4400" b="1" dirty="0">
                <a:solidFill>
                  <a:srgbClr val="FF0000"/>
                </a:solidFill>
              </a:rPr>
              <a:t> do </a:t>
            </a:r>
            <a:r>
              <a:rPr lang="en-US" sz="4400" b="1" dirty="0" err="1">
                <a:solidFill>
                  <a:srgbClr val="FF0000"/>
                </a:solidFill>
              </a:rPr>
              <a:t>quadro</a:t>
            </a:r>
            <a:r>
              <a:rPr lang="en-US" sz="4400" b="1" dirty="0">
                <a:solidFill>
                  <a:srgbClr val="FF0000"/>
                </a:solidFill>
              </a:rPr>
              <a:t> – ANTES DO TRATAMENT0</a:t>
            </a:r>
          </a:p>
        </p:txBody>
      </p:sp>
    </p:spTree>
    <p:extLst>
      <p:ext uri="{BB962C8B-B14F-4D97-AF65-F5344CB8AC3E}">
        <p14:creationId xmlns:p14="http://schemas.microsoft.com/office/powerpoint/2010/main" val="27316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379</TotalTime>
  <Words>1081</Words>
  <Application>Microsoft Office PowerPoint</Application>
  <PresentationFormat>Personalizar</PresentationFormat>
  <Paragraphs>165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Circuito</vt:lpstr>
      <vt:lpstr>Um caso de alergia</vt:lpstr>
      <vt:lpstr>Dados da paciente</vt:lpstr>
      <vt:lpstr>CONCEITO: o QUE É ALERGIA?</vt:lpstr>
      <vt:lpstr>O que é alérgeno?</vt:lpstr>
      <vt:lpstr>Como funciona o processo da alergia?</vt:lpstr>
      <vt:lpstr>Ilustração do  processo alérgico</vt:lpstr>
      <vt:lpstr>Exame de alergias </vt:lpstr>
      <vt:lpstr>Apresentação do PowerPoint</vt:lpstr>
      <vt:lpstr>Fotos do quadro – ANTES DO TRATAMENT0</vt:lpstr>
      <vt:lpstr>Fotos do quadro – Antes do Tratamento</vt:lpstr>
      <vt:lpstr>Diagnóstico magnético</vt:lpstr>
      <vt:lpstr>Primeira fase do tratamento  </vt:lpstr>
      <vt:lpstr>Primeira fase do tratamento  </vt:lpstr>
      <vt:lpstr>Primeira fase do tratamento  </vt:lpstr>
      <vt:lpstr>Primeira fase do tratamento RESULTADOS  </vt:lpstr>
      <vt:lpstr>Fotos da melhoria das pernas</vt:lpstr>
      <vt:lpstr>Acompanhamento da medição da pressão</vt:lpstr>
      <vt:lpstr>Segunda fase do tratamento</vt:lpstr>
      <vt:lpstr>Técnicas utilizadas</vt:lpstr>
      <vt:lpstr>Tratamento localizado nas mãos</vt:lpstr>
      <vt:lpstr>Resultados da segunda fase</vt:lpstr>
      <vt:lpstr>Fotos comparativas</vt:lpstr>
      <vt:lpstr>conclusões</vt:lpstr>
      <vt:lpstr>COnclusões</vt:lpstr>
      <vt:lpstr>Muito 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caso de alergia a tudo</dc:title>
  <dc:creator>Karla de Sá</dc:creator>
  <cp:lastModifiedBy>casa</cp:lastModifiedBy>
  <cp:revision>23</cp:revision>
  <dcterms:created xsi:type="dcterms:W3CDTF">2017-05-11T18:01:45Z</dcterms:created>
  <dcterms:modified xsi:type="dcterms:W3CDTF">2017-08-20T12:22:47Z</dcterms:modified>
</cp:coreProperties>
</file>