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311" r:id="rId3"/>
    <p:sldId id="290" r:id="rId4"/>
    <p:sldId id="291" r:id="rId5"/>
    <p:sldId id="292" r:id="rId6"/>
    <p:sldId id="271" r:id="rId7"/>
    <p:sldId id="269" r:id="rId8"/>
    <p:sldId id="275" r:id="rId9"/>
    <p:sldId id="295" r:id="rId10"/>
    <p:sldId id="310" r:id="rId11"/>
    <p:sldId id="274" r:id="rId12"/>
    <p:sldId id="294" r:id="rId13"/>
    <p:sldId id="262" r:id="rId14"/>
    <p:sldId id="272" r:id="rId15"/>
    <p:sldId id="273" r:id="rId16"/>
    <p:sldId id="301" r:id="rId17"/>
    <p:sldId id="302" r:id="rId18"/>
    <p:sldId id="306" r:id="rId19"/>
    <p:sldId id="307" r:id="rId20"/>
    <p:sldId id="264" r:id="rId21"/>
    <p:sldId id="309" r:id="rId22"/>
    <p:sldId id="303" r:id="rId23"/>
    <p:sldId id="259" r:id="rId24"/>
    <p:sldId id="277" r:id="rId25"/>
    <p:sldId id="278" r:id="rId26"/>
    <p:sldId id="285" r:id="rId27"/>
    <p:sldId id="286" r:id="rId28"/>
    <p:sldId id="279" r:id="rId29"/>
    <p:sldId id="284" r:id="rId30"/>
    <p:sldId id="280" r:id="rId31"/>
    <p:sldId id="296" r:id="rId32"/>
    <p:sldId id="297" r:id="rId33"/>
    <p:sldId id="298" r:id="rId34"/>
    <p:sldId id="299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cat>
            <c:strRef>
              <c:f>Plan1!$A$2:$A$12</c:f>
              <c:strCache>
                <c:ptCount val="11"/>
                <c:pt idx="0">
                  <c:v>Enxaqueca 10 (6,5%)</c:v>
                </c:pt>
                <c:pt idx="1">
                  <c:v>Cãimbra 22 (14,3%)</c:v>
                </c:pt>
                <c:pt idx="2">
                  <c:v>Sonol. Exc. 28 (18,2%)</c:v>
                </c:pt>
                <c:pt idx="3">
                  <c:v>cansaço 26 (16,9%)</c:v>
                </c:pt>
                <c:pt idx="4">
                  <c:v>Dor art.  plex 39 (25,3%)</c:v>
                </c:pt>
                <c:pt idx="5">
                  <c:v>Inchaço juntas 10 (6,5%)</c:v>
                </c:pt>
                <c:pt idx="6">
                  <c:v>Desg. Musc. 16 (10,4%)</c:v>
                </c:pt>
                <c:pt idx="7">
                  <c:v>Falta de apetite 5 (3,2%)</c:v>
                </c:pt>
                <c:pt idx="8">
                  <c:v> nenh. sint. 58 (37,6%)</c:v>
                </c:pt>
                <c:pt idx="9">
                  <c:v>Outros sintomas</c:v>
                </c:pt>
                <c:pt idx="10">
                  <c:v>Em branco 3 (1,9%)</c:v>
                </c:pt>
              </c:strCache>
            </c:strRef>
          </c:cat>
          <c:val>
            <c:numRef>
              <c:f>Plan1!$B$2:$B$12</c:f>
              <c:numCache>
                <c:formatCode>General</c:formatCode>
                <c:ptCount val="11"/>
                <c:pt idx="0">
                  <c:v>10</c:v>
                </c:pt>
                <c:pt idx="1">
                  <c:v>22</c:v>
                </c:pt>
                <c:pt idx="2">
                  <c:v>28</c:v>
                </c:pt>
                <c:pt idx="3">
                  <c:v>26</c:v>
                </c:pt>
                <c:pt idx="4">
                  <c:v>39</c:v>
                </c:pt>
                <c:pt idx="5">
                  <c:v>10</c:v>
                </c:pt>
                <c:pt idx="6">
                  <c:v>16</c:v>
                </c:pt>
                <c:pt idx="7">
                  <c:v>5</c:v>
                </c:pt>
                <c:pt idx="8">
                  <c:v>58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1542</c:v>
                </c:pt>
              </c:strCache>
            </c:strRef>
          </c:tx>
          <c:invertIfNegative val="0"/>
          <c:cat>
            <c:strRef>
              <c:f>Plan1!$A$2:$A$12</c:f>
              <c:strCache>
                <c:ptCount val="11"/>
                <c:pt idx="0">
                  <c:v>Enxaqueca 10 (6,5%)</c:v>
                </c:pt>
                <c:pt idx="1">
                  <c:v>Cãimbra 22 (14,3%)</c:v>
                </c:pt>
                <c:pt idx="2">
                  <c:v>Sonol. Exc. 28 (18,2%)</c:v>
                </c:pt>
                <c:pt idx="3">
                  <c:v>cansaço 26 (16,9%)</c:v>
                </c:pt>
                <c:pt idx="4">
                  <c:v>Dor art.  plex 39 (25,3%)</c:v>
                </c:pt>
                <c:pt idx="5">
                  <c:v>Inchaço juntas 10 (6,5%)</c:v>
                </c:pt>
                <c:pt idx="6">
                  <c:v>Desg. Musc. 16 (10,4%)</c:v>
                </c:pt>
                <c:pt idx="7">
                  <c:v>Falta de apetite 5 (3,2%)</c:v>
                </c:pt>
                <c:pt idx="8">
                  <c:v> nenh. sint. 58 (37,6%)</c:v>
                </c:pt>
                <c:pt idx="9">
                  <c:v>Outros sintomas</c:v>
                </c:pt>
                <c:pt idx="10">
                  <c:v>Em branco 3 (1,9%)</c:v>
                </c:pt>
              </c:strCache>
            </c:strRef>
          </c:cat>
          <c:val>
            <c:numRef>
              <c:f>Plan1!$C$2:$C$12</c:f>
              <c:numCache>
                <c:formatCode>General</c:formatCode>
                <c:ptCount val="11"/>
                <c:pt idx="0">
                  <c:v>144</c:v>
                </c:pt>
                <c:pt idx="1">
                  <c:v>132</c:v>
                </c:pt>
                <c:pt idx="2">
                  <c:v>126</c:v>
                </c:pt>
                <c:pt idx="3">
                  <c:v>128</c:v>
                </c:pt>
                <c:pt idx="4">
                  <c:v>115</c:v>
                </c:pt>
                <c:pt idx="5">
                  <c:v>144</c:v>
                </c:pt>
                <c:pt idx="6">
                  <c:v>138</c:v>
                </c:pt>
                <c:pt idx="7">
                  <c:v>149</c:v>
                </c:pt>
                <c:pt idx="8">
                  <c:v>96</c:v>
                </c:pt>
                <c:pt idx="10">
                  <c:v>151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Colunas2</c:v>
                </c:pt>
              </c:strCache>
            </c:strRef>
          </c:tx>
          <c:invertIfNegative val="0"/>
          <c:cat>
            <c:strRef>
              <c:f>Plan1!$A$2:$A$12</c:f>
              <c:strCache>
                <c:ptCount val="11"/>
                <c:pt idx="0">
                  <c:v>Enxaqueca 10 (6,5%)</c:v>
                </c:pt>
                <c:pt idx="1">
                  <c:v>Cãimbra 22 (14,3%)</c:v>
                </c:pt>
                <c:pt idx="2">
                  <c:v>Sonol. Exc. 28 (18,2%)</c:v>
                </c:pt>
                <c:pt idx="3">
                  <c:v>cansaço 26 (16,9%)</c:v>
                </c:pt>
                <c:pt idx="4">
                  <c:v>Dor art.  plex 39 (25,3%)</c:v>
                </c:pt>
                <c:pt idx="5">
                  <c:v>Inchaço juntas 10 (6,5%)</c:v>
                </c:pt>
                <c:pt idx="6">
                  <c:v>Desg. Musc. 16 (10,4%)</c:v>
                </c:pt>
                <c:pt idx="7">
                  <c:v>Falta de apetite 5 (3,2%)</c:v>
                </c:pt>
                <c:pt idx="8">
                  <c:v> nenh. sint. 58 (37,6%)</c:v>
                </c:pt>
                <c:pt idx="9">
                  <c:v>Outros sintomas</c:v>
                </c:pt>
                <c:pt idx="10">
                  <c:v>Em branco 3 (1,9%)</c:v>
                </c:pt>
              </c:strCache>
            </c:strRef>
          </c:cat>
          <c:val>
            <c:numRef>
              <c:f>Plan1!$D$2:$D$12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13920"/>
        <c:axId val="42515456"/>
      </c:barChart>
      <c:catAx>
        <c:axId val="42513920"/>
        <c:scaling>
          <c:orientation val="minMax"/>
        </c:scaling>
        <c:delete val="0"/>
        <c:axPos val="b"/>
        <c:majorTickMark val="out"/>
        <c:minorTickMark val="none"/>
        <c:tickLblPos val="nextTo"/>
        <c:crossAx val="42515456"/>
        <c:crossesAt val="0"/>
        <c:auto val="1"/>
        <c:lblAlgn val="ctr"/>
        <c:lblOffset val="100"/>
        <c:noMultiLvlLbl val="0"/>
      </c:catAx>
      <c:valAx>
        <c:axId val="42515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251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numRef>
              <c:f>Plan1!$A$2:$A$5</c:f>
              <c:numCache>
                <c:formatCode>General</c:formatCode>
                <c:ptCount val="4"/>
              </c:numCache>
            </c:numRef>
          </c:cat>
          <c:val>
            <c:numRef>
              <c:f>Plan1!$B$2:$B$5</c:f>
              <c:numCache>
                <c:formatCode>General</c:formatCode>
                <c:ptCount val="4"/>
                <c:pt idx="0">
                  <c:v>93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numRef>
              <c:f>Plan1!$A$2:$A$5</c:f>
              <c:numCache>
                <c:formatCode>General</c:formatCode>
                <c:ptCount val="4"/>
              </c:numCache>
            </c:numRef>
          </c:cat>
          <c:val>
            <c:numRef>
              <c:f>Plan1!$C$2:$C$5</c:f>
              <c:numCache>
                <c:formatCode>General</c:formatCode>
                <c:ptCount val="4"/>
                <c:pt idx="0">
                  <c:v>61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numRef>
              <c:f>Plan1!$A$2:$A$5</c:f>
              <c:numCache>
                <c:formatCode>General</c:formatCode>
                <c:ptCount val="4"/>
              </c:numCache>
            </c:num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232448"/>
        <c:axId val="124233984"/>
      </c:barChart>
      <c:catAx>
        <c:axId val="1242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233984"/>
        <c:crosses val="autoZero"/>
        <c:auto val="1"/>
        <c:lblAlgn val="ctr"/>
        <c:lblOffset val="100"/>
        <c:noMultiLvlLbl val="0"/>
      </c:catAx>
      <c:valAx>
        <c:axId val="124233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423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Sim muito 43 (27,9%)</c:v>
                </c:pt>
                <c:pt idx="1">
                  <c:v>Não 30 (19,4%)</c:v>
                </c:pt>
                <c:pt idx="2">
                  <c:v>Pouco 74 (48%)</c:v>
                </c:pt>
                <c:pt idx="3">
                  <c:v>Em branco 07 (4,5%)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43</c:v>
                </c:pt>
                <c:pt idx="1">
                  <c:v>30</c:v>
                </c:pt>
                <c:pt idx="2">
                  <c:v>74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Sim muito 43 (27,9%)</c:v>
                </c:pt>
                <c:pt idx="1">
                  <c:v>Não 30 (19,4%)</c:v>
                </c:pt>
                <c:pt idx="2">
                  <c:v>Pouco 74 (48%)</c:v>
                </c:pt>
                <c:pt idx="3">
                  <c:v>Em branco 07 (4,5%)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111</c:v>
                </c:pt>
                <c:pt idx="1">
                  <c:v>124</c:v>
                </c:pt>
                <c:pt idx="2">
                  <c:v>80</c:v>
                </c:pt>
                <c:pt idx="3">
                  <c:v>147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Sim muito 43 (27,9%)</c:v>
                </c:pt>
                <c:pt idx="1">
                  <c:v>Não 30 (19,4%)</c:v>
                </c:pt>
                <c:pt idx="2">
                  <c:v>Pouco 74 (48%)</c:v>
                </c:pt>
                <c:pt idx="3">
                  <c:v>Em branco 07 (4,5%)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547648"/>
        <c:axId val="123549184"/>
      </c:barChart>
      <c:catAx>
        <c:axId val="12354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3549184"/>
        <c:crosses val="autoZero"/>
        <c:auto val="1"/>
        <c:lblAlgn val="ctr"/>
        <c:lblOffset val="100"/>
        <c:noMultiLvlLbl val="0"/>
      </c:catAx>
      <c:valAx>
        <c:axId val="1235491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54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A14-A3B4-4967-9CD1-1BA1C4CAC297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2C5A-DD25-43EB-9327-B4FA43EE19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615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A14-A3B4-4967-9CD1-1BA1C4CAC297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2C5A-DD25-43EB-9327-B4FA43EE19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698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A14-A3B4-4967-9CD1-1BA1C4CAC297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2C5A-DD25-43EB-9327-B4FA43EE19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268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A14-A3B4-4967-9CD1-1BA1C4CAC297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2C5A-DD25-43EB-9327-B4FA43EE19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989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A14-A3B4-4967-9CD1-1BA1C4CAC297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2C5A-DD25-43EB-9327-B4FA43EE19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27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A14-A3B4-4967-9CD1-1BA1C4CAC297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2C5A-DD25-43EB-9327-B4FA43EE19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65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A14-A3B4-4967-9CD1-1BA1C4CAC297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2C5A-DD25-43EB-9327-B4FA43EE19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98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A14-A3B4-4967-9CD1-1BA1C4CAC297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2C5A-DD25-43EB-9327-B4FA43EE19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431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A14-A3B4-4967-9CD1-1BA1C4CAC297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2C5A-DD25-43EB-9327-B4FA43EE19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20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A14-A3B4-4967-9CD1-1BA1C4CAC297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2C5A-DD25-43EB-9327-B4FA43EE19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54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A14-A3B4-4967-9CD1-1BA1C4CAC297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2C5A-DD25-43EB-9327-B4FA43EE19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53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5CA14-A3B4-4967-9CD1-1BA1C4CAC297}" type="datetimeFigureOut">
              <a:rPr lang="pt-BR" smtClean="0"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2C5A-DD25-43EB-9327-B4FA43EE19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150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pt-BR" sz="3200" b="1" dirty="0" smtClean="0">
                <a:solidFill>
                  <a:prstClr val="black"/>
                </a:solidFill>
                <a:latin typeface="Perpetua"/>
              </a:rPr>
              <a:t>(...)Sendo </a:t>
            </a:r>
            <a:r>
              <a:rPr lang="pt-BR" sz="3200" b="1" dirty="0">
                <a:solidFill>
                  <a:prstClr val="black"/>
                </a:solidFill>
                <a:latin typeface="Perpetua"/>
              </a:rPr>
              <a:t>o fluido humano menos ativo, exige uma magnetização continuada </a:t>
            </a:r>
            <a:r>
              <a:rPr lang="pt-BR" sz="3200" b="1" dirty="0" smtClean="0">
                <a:solidFill>
                  <a:prstClr val="black"/>
                </a:solidFill>
                <a:latin typeface="Perpetua"/>
              </a:rPr>
              <a:t>é </a:t>
            </a:r>
            <a:r>
              <a:rPr lang="pt-BR" sz="3200" b="1" dirty="0">
                <a:solidFill>
                  <a:prstClr val="black"/>
                </a:solidFill>
                <a:latin typeface="Perpetua"/>
              </a:rPr>
              <a:t>um verdadeiro tratamento, por vezes muito longo. </a:t>
            </a:r>
            <a:r>
              <a:rPr lang="pt-BR" sz="3200" b="1" i="1" u="sng" dirty="0">
                <a:solidFill>
                  <a:prstClr val="black"/>
                </a:solidFill>
                <a:latin typeface="Perpetua"/>
              </a:rPr>
              <a:t>Gastando o seu próprio fluido, o magnetizador se esgota, pois dá de seu próprio elemento vital; é por isto que ele deve, de vez em quando, recuperar suas forças</a:t>
            </a:r>
            <a:r>
              <a:rPr lang="pt-BR" sz="3200" b="1" dirty="0">
                <a:solidFill>
                  <a:prstClr val="black"/>
                </a:solidFill>
                <a:latin typeface="Perpetua"/>
              </a:rPr>
              <a:t>. O fluido espiritual, mais poderoso, em face de sua pureza, produz efeitos mais rápidos e, muitas vezes, quase instantâneos. Como esse fluido não é o do magnetizador, resulta que a fadiga [do médium que o transmite] é quase </a:t>
            </a:r>
            <a:r>
              <a:rPr lang="pt-BR" sz="3200" b="1" dirty="0" smtClean="0">
                <a:solidFill>
                  <a:prstClr val="black"/>
                </a:solidFill>
                <a:latin typeface="Perpetua"/>
              </a:rPr>
              <a:t>nula(...).</a:t>
            </a:r>
          </a:p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pt-BR" sz="2000" b="1" dirty="0">
                <a:solidFill>
                  <a:srgbClr val="FF0000"/>
                </a:solidFill>
                <a:latin typeface="Perpetua"/>
              </a:rPr>
              <a:t>Revista espírita — Ano VIII — Setembro de 1865</a:t>
            </a:r>
          </a:p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pt-BR" sz="2000" b="1" u="sng" dirty="0">
                <a:solidFill>
                  <a:srgbClr val="FF0000"/>
                </a:solidFill>
                <a:latin typeface="Perpetua"/>
              </a:rPr>
              <a:t>Mediunidade curadora</a:t>
            </a:r>
            <a:endParaRPr lang="pt-BR" sz="2000" b="1" dirty="0">
              <a:solidFill>
                <a:srgbClr val="FF0000"/>
              </a:solidFill>
              <a:latin typeface="Perpetua"/>
            </a:endParaRPr>
          </a:p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endParaRPr lang="pt-BR" sz="2000" b="1" dirty="0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1972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954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91680" y="188640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0000"/>
                </a:solidFill>
                <a:latin typeface="Times New Roman"/>
              </a:rPr>
              <a:t>A mediunidade é coisa santa, que deve ser praticada santamente, religiosamente. Se há um gênero de mediunidade que requeira essa condição de modo ainda mais absoluto é a mediunidade curadora.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681" y="2636912"/>
            <a:ext cx="9036496" cy="425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pt-BR" sz="3200" dirty="0">
                <a:solidFill>
                  <a:srgbClr val="000000"/>
                </a:solidFill>
                <a:latin typeface="Times New Roman"/>
              </a:rPr>
              <a:t>O médico dá o fruto de seus estudos, feitos, muita vez, à custa de sacrifícios penosos;  </a:t>
            </a:r>
            <a:r>
              <a:rPr lang="pt-BR" sz="3200" b="1" dirty="0">
                <a:solidFill>
                  <a:srgbClr val="000000"/>
                </a:solidFill>
                <a:latin typeface="Times New Roman"/>
              </a:rPr>
              <a:t>o magnetizador </a:t>
            </a:r>
            <a:r>
              <a:rPr lang="pt-BR" sz="3200" dirty="0">
                <a:solidFill>
                  <a:srgbClr val="000000"/>
                </a:solidFill>
                <a:latin typeface="Times New Roman"/>
              </a:rPr>
              <a:t>dá o seu próprio fluido, </a:t>
            </a:r>
            <a:r>
              <a:rPr lang="pt-BR" sz="3200" b="1" dirty="0">
                <a:solidFill>
                  <a:srgbClr val="FF0000"/>
                </a:solidFill>
                <a:latin typeface="Times New Roman"/>
              </a:rPr>
              <a:t>por vezes até a sua saúde</a:t>
            </a:r>
            <a:r>
              <a:rPr lang="pt-BR" sz="3200" dirty="0">
                <a:solidFill>
                  <a:srgbClr val="000000"/>
                </a:solidFill>
                <a:latin typeface="Times New Roman"/>
              </a:rPr>
              <a:t>: podem pôr lhes preço; o médium curador transmite o fluido salutar dos bons Espíritos; não tem o direito de vendê-lo. Jesus e os apóstolos, ainda que pobres, nada cobravam pelas curas que operavam.</a:t>
            </a:r>
          </a:p>
          <a:p>
            <a:pPr lvl="0" algn="ctr">
              <a:spcBef>
                <a:spcPct val="20000"/>
              </a:spcBef>
            </a:pPr>
            <a:r>
              <a:rPr lang="pt-BR" sz="1300" b="1" dirty="0">
                <a:solidFill>
                  <a:srgbClr val="800000"/>
                </a:solidFill>
                <a:latin typeface="Book Antiqua"/>
              </a:rPr>
              <a:t>E.S.E.  Capítulo XXVI</a:t>
            </a:r>
          </a:p>
          <a:p>
            <a:pPr lvl="0" algn="just">
              <a:spcBef>
                <a:spcPct val="20000"/>
              </a:spcBef>
            </a:pPr>
            <a:r>
              <a:rPr lang="pt-BR" sz="1300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pPr lvl="0" algn="ctr">
              <a:spcBef>
                <a:spcPct val="20000"/>
              </a:spcBef>
            </a:pPr>
            <a:r>
              <a:rPr lang="pt-BR" sz="1300" b="1" u="sng" dirty="0">
                <a:solidFill>
                  <a:srgbClr val="E2822B"/>
                </a:solidFill>
                <a:latin typeface="Book Antiqua"/>
              </a:rPr>
              <a:t>DAI GRATUITAMENTE O QUE GRATUITAMENTE RECEBESTES, item 10</a:t>
            </a:r>
            <a:endParaRPr lang="pt-BR" sz="1300" b="1" dirty="0">
              <a:solidFill>
                <a:srgbClr val="008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296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63593"/>
            <a:ext cx="8928992" cy="781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solidFill>
                  <a:srgbClr val="000000"/>
                </a:solidFill>
                <a:latin typeface="Times New Roman"/>
              </a:rPr>
              <a:t>675. Por trabalho só se devem entender as ocupações materiais?</a:t>
            </a:r>
          </a:p>
          <a:p>
            <a:pPr algn="just"/>
            <a:r>
              <a:rPr lang="pt-BR" sz="44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pt-BR" sz="4400" dirty="0">
                <a:solidFill>
                  <a:srgbClr val="000000"/>
                </a:solidFill>
                <a:latin typeface="Times New Roman"/>
              </a:rPr>
              <a:t>“Não; o Espírito trabalha, assim como o corpo. </a:t>
            </a:r>
            <a:r>
              <a:rPr lang="pt-BR" sz="4400" dirty="0" smtClean="0">
                <a:solidFill>
                  <a:srgbClr val="000000"/>
                </a:solidFill>
                <a:latin typeface="Times New Roman"/>
              </a:rPr>
              <a:t>Toda </a:t>
            </a:r>
            <a:r>
              <a:rPr lang="pt-BR" sz="4400" dirty="0">
                <a:solidFill>
                  <a:srgbClr val="000000"/>
                </a:solidFill>
                <a:latin typeface="Times New Roman"/>
              </a:rPr>
              <a:t>ocupação útil é trabalho</a:t>
            </a:r>
            <a:r>
              <a:rPr lang="pt-BR" sz="4400" dirty="0" smtClean="0">
                <a:solidFill>
                  <a:srgbClr val="000000"/>
                </a:solidFill>
                <a:latin typeface="Times New Roman"/>
              </a:rPr>
              <a:t>.”</a:t>
            </a:r>
          </a:p>
          <a:p>
            <a:pPr lvl="0" algn="just">
              <a:spcBef>
                <a:spcPct val="20000"/>
              </a:spcBef>
            </a:pPr>
            <a:r>
              <a:rPr lang="pt-BR" sz="4400" b="1" dirty="0">
                <a:solidFill>
                  <a:srgbClr val="000000"/>
                </a:solidFill>
                <a:latin typeface="Times New Roman"/>
              </a:rPr>
              <a:t>683. Qual o limite do trabalho?</a:t>
            </a:r>
          </a:p>
          <a:p>
            <a:pPr lvl="0" algn="just">
              <a:spcBef>
                <a:spcPct val="20000"/>
              </a:spcBef>
            </a:pPr>
            <a:r>
              <a:rPr lang="pt-BR" sz="4400" dirty="0">
                <a:solidFill>
                  <a:srgbClr val="000000"/>
                </a:solidFill>
                <a:latin typeface="Times New Roman"/>
              </a:rPr>
              <a:t> “O das forças. Em suma, a esse respeito Deus deixa inteiramente livre o homem.”</a:t>
            </a:r>
          </a:p>
          <a:p>
            <a:pPr algn="just"/>
            <a:endParaRPr lang="pt-BR" sz="44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4400" b="1" dirty="0">
                <a:solidFill>
                  <a:srgbClr val="000000"/>
                </a:solidFill>
                <a:latin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66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240360" cy="55446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64704"/>
            <a:ext cx="2593851" cy="55446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64704"/>
            <a:ext cx="3096344" cy="55446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" y="-27562"/>
            <a:ext cx="900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Sintomas que pode indicar uma fadiga fluídica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9207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280238248"/>
              </p:ext>
            </p:extLst>
          </p:nvPr>
        </p:nvGraphicFramePr>
        <p:xfrm>
          <a:off x="0" y="1686292"/>
          <a:ext cx="9144000" cy="498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87047" y="11663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Q23 - Atualmente </a:t>
            </a:r>
            <a:r>
              <a:rPr lang="pt-BR" sz="3200" b="1" dirty="0"/>
              <a:t>você sente com frequência algum (uns) dos sintomas abaixo</a:t>
            </a:r>
            <a:r>
              <a:rPr lang="pt-BR" sz="3200" b="1" dirty="0" smtClean="0"/>
              <a:t>?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154 Questionários  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686942493"/>
              </p:ext>
            </p:extLst>
          </p:nvPr>
        </p:nvGraphicFramePr>
        <p:xfrm>
          <a:off x="323528" y="332656"/>
          <a:ext cx="261595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059832" y="0"/>
            <a:ext cx="608416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OBS:</a:t>
            </a:r>
          </a:p>
          <a:p>
            <a:r>
              <a:rPr lang="pt-BR" sz="4400" dirty="0" smtClean="0"/>
              <a:t>93 </a:t>
            </a:r>
            <a:r>
              <a:rPr lang="pt-BR" sz="4400" dirty="0"/>
              <a:t>dos entrevistados informaram estar sentindo pelo menos um dos sintomas que pode indicar que eles estão entrando ou já estão com fadiga fluídica, o que corresponde a 60,4% dos entrevistados.</a:t>
            </a:r>
          </a:p>
        </p:txBody>
      </p:sp>
    </p:spTree>
    <p:extLst>
      <p:ext uri="{BB962C8B-B14F-4D97-AF65-F5344CB8AC3E}">
        <p14:creationId xmlns:p14="http://schemas.microsoft.com/office/powerpoint/2010/main" val="13524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-171400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3200" b="1" dirty="0" smtClean="0"/>
              <a:t>Q13 - As </a:t>
            </a:r>
            <a:r>
              <a:rPr lang="pt-BR" sz="3200" b="1" dirty="0"/>
              <a:t>suas atividades diárias no (trabalho, casa, etc.) proporcionam esforço físico, estresse, etc.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09489682"/>
              </p:ext>
            </p:extLst>
          </p:nvPr>
        </p:nvGraphicFramePr>
        <p:xfrm>
          <a:off x="0" y="1397000"/>
          <a:ext cx="9036496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1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60648"/>
            <a:ext cx="8784976" cy="812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028700" algn="l"/>
              </a:tabLst>
            </a:pPr>
            <a:r>
              <a:rPr lang="pt-BR" sz="3200" b="1" dirty="0" smtClean="0">
                <a:ea typeface="Calibri"/>
                <a:cs typeface="Times New Roman"/>
              </a:rPr>
              <a:t>Q10 - Em </a:t>
            </a:r>
            <a:r>
              <a:rPr lang="pt-BR" sz="3200" b="1" dirty="0">
                <a:ea typeface="Calibri"/>
                <a:cs typeface="Times New Roman"/>
              </a:rPr>
              <a:t>média quantos pacientes você consegue atender através do Magnetismo por sessão?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pt-BR" sz="2800" b="1" dirty="0">
                <a:ea typeface="Calibri"/>
                <a:cs typeface="Times New Roman"/>
              </a:rPr>
              <a:t>135 </a:t>
            </a:r>
            <a:r>
              <a:rPr lang="pt-BR" sz="2800" dirty="0">
                <a:ea typeface="Calibri"/>
                <a:cs typeface="Times New Roman"/>
              </a:rPr>
              <a:t>entrevistados informaram quantos pacientes em média eles conseguem atender, o que corresponde a 87,6% dos entrevistados.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pt-BR" sz="2800" b="1" dirty="0">
                <a:ea typeface="Calibri"/>
                <a:cs typeface="Times New Roman"/>
              </a:rPr>
              <a:t>19 </a:t>
            </a:r>
            <a:r>
              <a:rPr lang="pt-BR" sz="2800" dirty="0">
                <a:ea typeface="Calibri"/>
                <a:cs typeface="Times New Roman"/>
              </a:rPr>
              <a:t>entrevistados deixaram em branco, o que corresponde a 12,3% dos entrevistados.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1028700" algn="l"/>
              </a:tabLst>
            </a:pPr>
            <a:r>
              <a:rPr lang="pt-BR" sz="2800" dirty="0">
                <a:ea typeface="Calibri"/>
                <a:cs typeface="Times New Roman"/>
              </a:rPr>
              <a:t>A menor quantidade que foi informada foi </a:t>
            </a:r>
            <a:r>
              <a:rPr lang="pt-BR" sz="2800" b="1" dirty="0">
                <a:ea typeface="Calibri"/>
                <a:cs typeface="Times New Roman"/>
              </a:rPr>
              <a:t>01</a:t>
            </a:r>
            <a:r>
              <a:rPr lang="pt-BR" sz="2800" dirty="0">
                <a:ea typeface="Calibri"/>
                <a:cs typeface="Times New Roman"/>
              </a:rPr>
              <a:t> paciente, e a maior foram </a:t>
            </a:r>
            <a:r>
              <a:rPr lang="pt-BR" sz="2800" b="1" dirty="0">
                <a:ea typeface="Calibri"/>
                <a:cs typeface="Times New Roman"/>
              </a:rPr>
              <a:t>15</a:t>
            </a:r>
            <a:r>
              <a:rPr lang="pt-BR" sz="2800" dirty="0">
                <a:ea typeface="Calibri"/>
                <a:cs typeface="Times New Roman"/>
              </a:rPr>
              <a:t> pacientes.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1028700" algn="l"/>
              </a:tabLst>
            </a:pPr>
            <a:r>
              <a:rPr lang="pt-BR" sz="2800" dirty="0">
                <a:ea typeface="Calibri"/>
                <a:cs typeface="Times New Roman"/>
              </a:rPr>
              <a:t>A média de todos os números informados pelos 135 entrevistados que responderam foi de </a:t>
            </a:r>
            <a:r>
              <a:rPr lang="pt-BR" sz="2800" b="1" dirty="0">
                <a:ea typeface="Calibri"/>
                <a:cs typeface="Times New Roman"/>
              </a:rPr>
              <a:t>05 pacientes</a:t>
            </a:r>
            <a:r>
              <a:rPr lang="pt-BR" sz="2800" dirty="0"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200" b="1" i="1" dirty="0">
                <a:ea typeface="Calibri"/>
                <a:cs typeface="Times New Roman"/>
              </a:rPr>
              <a:t> </a:t>
            </a:r>
            <a:endParaRPr lang="pt-BR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99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4082"/>
            <a:ext cx="3151187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47864" y="1445479"/>
            <a:ext cx="54726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800" b="1" dirty="0" smtClean="0"/>
              <a:t>Se experimentar algum cansaço, o ar puro e, sobretudo, o sol repararão vossas forças em poucos momentos. (cap. 3)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 smtClean="0"/>
              <a:t>Recobra suas propriedades magnéticas depois de uma hora de repouso e sobretudo quando passear ao ar livre. (cap. 9)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 smtClean="0"/>
              <a:t>Água do mar e </a:t>
            </a:r>
            <a:r>
              <a:rPr lang="pt-BR" sz="2800" b="1" dirty="0" smtClean="0">
                <a:solidFill>
                  <a:srgbClr val="00B050"/>
                </a:solidFill>
              </a:rPr>
              <a:t>Sonambulismo</a:t>
            </a:r>
            <a:r>
              <a:rPr lang="pt-BR" sz="2800" b="1" dirty="0" smtClean="0"/>
              <a:t> (cartas de um médico estrangeiro a Deleuze)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-354276"/>
            <a:ext cx="6340475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7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170237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35896" y="1844824"/>
            <a:ext cx="51125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3600" b="1" dirty="0" smtClean="0"/>
              <a:t>Sol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600" b="1" dirty="0" smtClean="0"/>
              <a:t>Praia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600" b="1" dirty="0" smtClean="0"/>
              <a:t>Respiração (exercícios)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600" b="1" dirty="0" smtClean="0"/>
              <a:t>Meditação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600" b="1" dirty="0" smtClean="0"/>
              <a:t>Natureza (montanha, vegetação)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(cap. 1 - item como recarregar os plexos)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48" y="247799"/>
            <a:ext cx="63404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8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IMAGEM FADIGA FLUÍD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032102"/>
            <a:ext cx="4104456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3328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Fadiga</a:t>
            </a:r>
            <a:endParaRPr lang="pt-BR" sz="6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771800" y="4077072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Fluídica</a:t>
            </a:r>
            <a:endParaRPr lang="pt-BR" sz="6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80212" y="6294511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/>
              <a:t>Wandson</a:t>
            </a:r>
            <a:r>
              <a:rPr lang="pt-BR" sz="2400" b="1" dirty="0" smtClean="0"/>
              <a:t> Marçal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319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4799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/>
              <a:t>COMO PREVENIR?</a:t>
            </a:r>
            <a:endParaRPr lang="pt-BR" sz="5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997"/>
            <a:ext cx="3243263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85" y="1270681"/>
            <a:ext cx="259715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08104" y="1096209"/>
            <a:ext cx="316835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-BR" sz="3200" b="1" dirty="0" smtClean="0">
                <a:solidFill>
                  <a:prstClr val="black"/>
                </a:solidFill>
              </a:rPr>
              <a:t>Conhece a ti mesmo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3200" b="1" dirty="0" smtClean="0">
                <a:solidFill>
                  <a:prstClr val="black"/>
                </a:solidFill>
              </a:rPr>
              <a:t>Conhecimento técnico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3200" b="1" dirty="0" smtClean="0">
                <a:solidFill>
                  <a:prstClr val="black"/>
                </a:solidFill>
              </a:rPr>
              <a:t>Preces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3200" b="1" dirty="0" smtClean="0">
                <a:solidFill>
                  <a:prstClr val="black"/>
                </a:solidFill>
              </a:rPr>
              <a:t>Boas leituras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3200" b="1" dirty="0" smtClean="0">
                <a:solidFill>
                  <a:prstClr val="black"/>
                </a:solidFill>
              </a:rPr>
              <a:t>Água magnetizada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3200" b="1" dirty="0" smtClean="0">
                <a:solidFill>
                  <a:prstClr val="black"/>
                </a:solidFill>
              </a:rPr>
              <a:t>Alimentação mais natural possível</a:t>
            </a:r>
          </a:p>
          <a:p>
            <a:pPr lvl="0"/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340768"/>
            <a:ext cx="89289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4800" b="1" dirty="0" smtClean="0">
                <a:solidFill>
                  <a:prstClr val="black"/>
                </a:solidFill>
              </a:rPr>
              <a:t>Checape magnético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4800" b="1" dirty="0" smtClean="0">
                <a:solidFill>
                  <a:prstClr val="black"/>
                </a:solidFill>
              </a:rPr>
              <a:t>Musica</a:t>
            </a:r>
          </a:p>
          <a:p>
            <a:endParaRPr lang="pt-BR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2" y="0"/>
            <a:ext cx="63404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5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4868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pt-BR" b="1" dirty="0">
                <a:solidFill>
                  <a:prstClr val="black"/>
                </a:solidFill>
              </a:rPr>
              <a:t>ESTANDO </a:t>
            </a:r>
            <a:r>
              <a:rPr lang="pt-BR" b="1" dirty="0" smtClean="0">
                <a:solidFill>
                  <a:prstClr val="black"/>
                </a:solidFill>
              </a:rPr>
              <a:t>COM FADIGA FLUÍDICA , COMO TRATAR?</a:t>
            </a:r>
            <a:endParaRPr lang="pt-BR" b="1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654050"/>
            <a:ext cx="3243263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8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IMAGEM FADIGA FLUÍD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263691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6000" b="1" dirty="0">
                <a:solidFill>
                  <a:srgbClr val="FF0000"/>
                </a:solidFill>
              </a:rPr>
              <a:t>MEU EXEMPLO PESSOAL</a:t>
            </a:r>
          </a:p>
        </p:txBody>
      </p:sp>
    </p:spTree>
    <p:extLst>
      <p:ext uri="{BB962C8B-B14F-4D97-AF65-F5344CB8AC3E}">
        <p14:creationId xmlns:p14="http://schemas.microsoft.com/office/powerpoint/2010/main" val="14846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9" y="1484784"/>
            <a:ext cx="2082164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78475" y="1484784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(...)O</a:t>
            </a:r>
            <a:r>
              <a:rPr lang="pt-BR" sz="3600" b="1" dirty="0">
                <a:solidFill>
                  <a:srgbClr val="FF0000"/>
                </a:solidFill>
              </a:rPr>
              <a:t> fluido vital se transmite de 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r>
              <a:rPr lang="pt-BR" sz="3600" b="1" dirty="0" smtClean="0">
                <a:solidFill>
                  <a:srgbClr val="FF0000"/>
                </a:solidFill>
              </a:rPr>
              <a:t>um</a:t>
            </a:r>
            <a:r>
              <a:rPr lang="pt-BR" sz="3600" b="1" dirty="0">
                <a:solidFill>
                  <a:srgbClr val="FF0000"/>
                </a:solidFill>
              </a:rPr>
              <a:t> </a:t>
            </a:r>
            <a:r>
              <a:rPr lang="pt-BR" sz="3600" b="1" dirty="0" smtClean="0">
                <a:solidFill>
                  <a:srgbClr val="FF0000"/>
                </a:solidFill>
              </a:rPr>
              <a:t>indivíduo</a:t>
            </a:r>
            <a:r>
              <a:rPr lang="pt-BR" sz="3600" b="1" dirty="0">
                <a:solidFill>
                  <a:srgbClr val="FF0000"/>
                </a:solidFill>
              </a:rPr>
              <a:t> a </a:t>
            </a:r>
            <a:r>
              <a:rPr lang="pt-BR" sz="3600" b="1" dirty="0" smtClean="0">
                <a:solidFill>
                  <a:srgbClr val="FF0000"/>
                </a:solidFill>
              </a:rPr>
              <a:t>outro</a:t>
            </a:r>
            <a:r>
              <a:rPr lang="pt-BR" sz="3600" b="1" dirty="0">
                <a:solidFill>
                  <a:srgbClr val="FF0000"/>
                </a:solidFill>
              </a:rPr>
              <a:t>.  Aquele que o </a:t>
            </a:r>
            <a:r>
              <a:rPr lang="pt-BR" sz="3600" b="1" dirty="0" smtClean="0">
                <a:solidFill>
                  <a:srgbClr val="FF0000"/>
                </a:solidFill>
              </a:rPr>
              <a:t>tiver</a:t>
            </a:r>
            <a:r>
              <a:rPr lang="pt-BR" sz="3600" b="1" dirty="0">
                <a:solidFill>
                  <a:srgbClr val="FF0000"/>
                </a:solidFill>
              </a:rPr>
              <a:t> em maior porção </a:t>
            </a:r>
            <a:r>
              <a:rPr lang="pt-BR" sz="3600" b="1" dirty="0" smtClean="0">
                <a:solidFill>
                  <a:srgbClr val="FF0000"/>
                </a:solidFill>
              </a:rPr>
              <a:t>pode</a:t>
            </a:r>
            <a:r>
              <a:rPr lang="pt-BR" sz="3600" b="1" dirty="0">
                <a:solidFill>
                  <a:srgbClr val="FF0000"/>
                </a:solidFill>
              </a:rPr>
              <a:t> </a:t>
            </a:r>
            <a:r>
              <a:rPr lang="pt-BR" sz="3600" b="1" dirty="0" smtClean="0">
                <a:solidFill>
                  <a:srgbClr val="FF0000"/>
                </a:solidFill>
              </a:rPr>
              <a:t>dá-lo</a:t>
            </a:r>
            <a:r>
              <a:rPr lang="pt-BR" sz="3600" b="1" dirty="0">
                <a:solidFill>
                  <a:srgbClr val="FF0000"/>
                </a:solidFill>
              </a:rPr>
              <a:t> a um  que o tenha de menos e 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r>
              <a:rPr lang="pt-BR" sz="3600" b="1" dirty="0" smtClean="0">
                <a:solidFill>
                  <a:srgbClr val="FF0000"/>
                </a:solidFill>
              </a:rPr>
              <a:t>em</a:t>
            </a:r>
            <a:r>
              <a:rPr lang="pt-BR" sz="3600" b="1" dirty="0">
                <a:solidFill>
                  <a:srgbClr val="FF0000"/>
                </a:solidFill>
              </a:rPr>
              <a:t> </a:t>
            </a:r>
            <a:r>
              <a:rPr lang="pt-BR" sz="3600" b="1" dirty="0" smtClean="0">
                <a:solidFill>
                  <a:srgbClr val="FF0000"/>
                </a:solidFill>
              </a:rPr>
              <a:t>certos</a:t>
            </a:r>
            <a:r>
              <a:rPr lang="pt-BR" sz="3600" b="1" dirty="0">
                <a:solidFill>
                  <a:srgbClr val="FF0000"/>
                </a:solidFill>
              </a:rPr>
              <a:t> </a:t>
            </a:r>
            <a:r>
              <a:rPr lang="pt-BR" sz="3600" b="1" dirty="0" smtClean="0">
                <a:solidFill>
                  <a:srgbClr val="FF0000"/>
                </a:solidFill>
              </a:rPr>
              <a:t>casos</a:t>
            </a:r>
            <a:r>
              <a:rPr lang="pt-BR" sz="3600" b="1" dirty="0">
                <a:solidFill>
                  <a:srgbClr val="FF0000"/>
                </a:solidFill>
              </a:rPr>
              <a:t> prolongar a  vida 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r>
              <a:rPr lang="pt-BR" sz="3600" b="1" dirty="0" smtClean="0">
                <a:solidFill>
                  <a:srgbClr val="FF0000"/>
                </a:solidFill>
              </a:rPr>
              <a:t>prestes</a:t>
            </a:r>
            <a:r>
              <a:rPr lang="pt-BR" sz="3600" b="1" dirty="0">
                <a:solidFill>
                  <a:srgbClr val="FF0000"/>
                </a:solidFill>
              </a:rPr>
              <a:t> a </a:t>
            </a:r>
            <a:r>
              <a:rPr lang="pt-BR" sz="3600" b="1" dirty="0" smtClean="0">
                <a:solidFill>
                  <a:srgbClr val="FF0000"/>
                </a:solidFill>
              </a:rPr>
              <a:t>extinguir-se(...).</a:t>
            </a:r>
            <a:r>
              <a:rPr lang="pt-BR" sz="3600" b="1" dirty="0" smtClean="0">
                <a:solidFill>
                  <a:srgbClr val="FFFFFF"/>
                </a:solidFill>
              </a:rPr>
              <a:t>.</a:t>
            </a:r>
            <a:endParaRPr lang="pt-BR" sz="3600" b="1" dirty="0">
              <a:solidFill>
                <a:srgbClr val="FFFF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99792" y="522920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Comentários de ALLAN KARDEC Após a questão 70</a:t>
            </a:r>
          </a:p>
        </p:txBody>
      </p:sp>
    </p:spTree>
    <p:extLst>
      <p:ext uri="{BB962C8B-B14F-4D97-AF65-F5344CB8AC3E}">
        <p14:creationId xmlns:p14="http://schemas.microsoft.com/office/powerpoint/2010/main" val="35302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t-BR" sz="4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observações/percepções percebidas em mim mesmo</a:t>
            </a:r>
            <a:endParaRPr lang="pt-BR" sz="48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Cansaço e sonolência excessivos.</a:t>
            </a:r>
          </a:p>
          <a:p>
            <a:pPr marL="914400" indent="-914400" algn="l">
              <a:buFont typeface="+mj-lt"/>
              <a:buAutoNum type="arabicPeriod"/>
            </a:pPr>
            <a:r>
              <a:rPr lang="pt-BR" sz="2800" dirty="0" smtClean="0">
                <a:solidFill>
                  <a:srgbClr val="00B050"/>
                </a:solidFill>
              </a:rPr>
              <a:t>Perda do tato magnético.</a:t>
            </a:r>
          </a:p>
          <a:p>
            <a:pPr lvl="0" algn="just">
              <a:spcBef>
                <a:spcPts val="0"/>
              </a:spcBef>
            </a:pPr>
            <a:r>
              <a:rPr lang="pt-BR" sz="2800" b="1" dirty="0">
                <a:solidFill>
                  <a:srgbClr val="00B050"/>
                </a:solidFill>
                <a:latin typeface="Times New Roman"/>
              </a:rPr>
              <a:t>450. A dupla vista é suscetível de desenvolver-se pelo exercício?</a:t>
            </a:r>
          </a:p>
          <a:p>
            <a:pPr lvl="0" algn="just">
              <a:spcBef>
                <a:spcPts val="0"/>
              </a:spcBef>
            </a:pPr>
            <a:r>
              <a:rPr lang="pt-BR" sz="2800" dirty="0">
                <a:solidFill>
                  <a:srgbClr val="00B050"/>
                </a:solidFill>
                <a:latin typeface="Times New Roman"/>
              </a:rPr>
              <a:t>“Sim, do trabalho sempre resulta o progresso e a dissipação do véu que encobre as coisas.”</a:t>
            </a:r>
          </a:p>
          <a:p>
            <a:pPr lvl="0" algn="just">
              <a:spcBef>
                <a:spcPts val="0"/>
              </a:spcBef>
            </a:pPr>
            <a:r>
              <a:rPr lang="pt-BR" sz="2800" dirty="0">
                <a:solidFill>
                  <a:srgbClr val="00B050"/>
                </a:solidFill>
                <a:latin typeface="Times New Roman"/>
              </a:rPr>
              <a:t> </a:t>
            </a:r>
          </a:p>
          <a:p>
            <a:pPr lvl="0" algn="just">
              <a:spcBef>
                <a:spcPts val="0"/>
              </a:spcBef>
            </a:pPr>
            <a:r>
              <a:rPr lang="pt-BR" sz="2800" b="1" baseline="30000" dirty="0">
                <a:solidFill>
                  <a:srgbClr val="00B050"/>
                </a:solidFill>
                <a:latin typeface="Times New Roman"/>
              </a:rPr>
              <a:t>a</a:t>
            </a:r>
            <a:r>
              <a:rPr lang="pt-BR" sz="2800" b="1" dirty="0">
                <a:solidFill>
                  <a:srgbClr val="00B050"/>
                </a:solidFill>
                <a:latin typeface="Times New Roman"/>
              </a:rPr>
              <a:t> — Esta faculdade tem qualquer ligação com a organização física?</a:t>
            </a:r>
          </a:p>
          <a:p>
            <a:pPr lvl="0" algn="just">
              <a:spcBef>
                <a:spcPts val="0"/>
              </a:spcBef>
            </a:pPr>
            <a:r>
              <a:rPr lang="pt-BR" sz="2800" dirty="0" smtClean="0">
                <a:solidFill>
                  <a:srgbClr val="00B050"/>
                </a:solidFill>
                <a:latin typeface="Times New Roman"/>
              </a:rPr>
              <a:t>“Incontestavelmente</a:t>
            </a:r>
            <a:r>
              <a:rPr lang="pt-BR" sz="2800" dirty="0">
                <a:solidFill>
                  <a:srgbClr val="00B050"/>
                </a:solidFill>
                <a:latin typeface="Times New Roman"/>
              </a:rPr>
              <a:t>, o </a:t>
            </a:r>
            <a:r>
              <a:rPr lang="pt-BR" sz="2800" i="1" u="sng" dirty="0">
                <a:solidFill>
                  <a:srgbClr val="00B050"/>
                </a:solidFill>
                <a:latin typeface="Times New Roman"/>
              </a:rPr>
              <a:t>organismo influi </a:t>
            </a:r>
            <a:r>
              <a:rPr lang="pt-BR" sz="2800" dirty="0">
                <a:solidFill>
                  <a:srgbClr val="00B050"/>
                </a:solidFill>
                <a:latin typeface="Times New Roman"/>
              </a:rPr>
              <a:t>para a sua existência.  Há organismos que lhe são </a:t>
            </a:r>
            <a:r>
              <a:rPr lang="pt-BR" sz="2800" i="1" u="sng" dirty="0">
                <a:solidFill>
                  <a:srgbClr val="00B050"/>
                </a:solidFill>
                <a:latin typeface="Times New Roman"/>
              </a:rPr>
              <a:t>refratários</a:t>
            </a:r>
            <a:r>
              <a:rPr lang="pt-BR" sz="2800" dirty="0">
                <a:solidFill>
                  <a:srgbClr val="00B050"/>
                </a:solidFill>
                <a:latin typeface="Times New Roman"/>
              </a:rPr>
              <a:t>.”</a:t>
            </a:r>
          </a:p>
          <a:p>
            <a:pPr algn="l"/>
            <a:endParaRPr lang="pt-BR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Na vida precisamos está em Deus e viver em Deus, com coerência e bondade, medindo bem as atitudes a realizar. Lembrai passo a passo sabendo o momento de da a passada para não cair ao chão, todo excesso é prejudicial ao espírito até mesmo o trabalho na causa dos espíritos, é necessário saber que não é só o movimento espírita que é o trabalho da causa, mas também o bem estar no próprio lar, o bem deve começar em casa com os mais próximos a nós. Buscai o caminho com cautela, observação, dedicação e coragem, porém nunca esquecendo o bom senso. A muito a fazer é verdade, mas é necessário calma e discernimento em realiza-lo.</a:t>
            </a: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Paz e luz  magnetizador.</a:t>
            </a:r>
          </a:p>
          <a:p>
            <a:r>
              <a:rPr lang="pt-BR" sz="1700" b="1" dirty="0" smtClean="0">
                <a:solidFill>
                  <a:srgbClr val="FF0000"/>
                </a:solidFill>
              </a:rPr>
              <a:t>Médium Antônio Carlos Borges / Espírito Maria </a:t>
            </a:r>
            <a:r>
              <a:rPr lang="pt-BR" sz="1700" b="1" dirty="0" err="1" smtClean="0">
                <a:solidFill>
                  <a:srgbClr val="FF0000"/>
                </a:solidFill>
              </a:rPr>
              <a:t>Tantiva</a:t>
            </a:r>
            <a:endParaRPr lang="pt-BR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4000" b="1" dirty="0">
                <a:solidFill>
                  <a:srgbClr val="000000"/>
                </a:solidFill>
                <a:latin typeface="Times New Roman"/>
              </a:rPr>
              <a:t>424. Por meio de cuidados dispensados a tempo, podem reatar-se laços prestes a se desfazerem e restituir-se à vida um ser que definitivamente morreria se não fosse socorrido?</a:t>
            </a:r>
          </a:p>
          <a:p>
            <a:pPr algn="just"/>
            <a:r>
              <a:rPr lang="pt-BR" sz="4000" dirty="0">
                <a:solidFill>
                  <a:srgbClr val="000000"/>
                </a:solidFill>
                <a:latin typeface="Times New Roman"/>
              </a:rPr>
              <a:t> “Sem dúvida e todos os dias tendes a prova disso</a:t>
            </a:r>
            <a:r>
              <a:rPr lang="pt-BR" sz="40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pt-BR" sz="4000" u="sng" dirty="0">
                <a:solidFill>
                  <a:srgbClr val="000000"/>
                </a:solidFill>
                <a:latin typeface="Times New Roman"/>
              </a:rPr>
              <a:t>O magnetismo 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em tais casos, constitui, muitas vezes, poderoso meio de ação, porque restitui ao corpo o fluido vital que lhe falta para manter o funcionamento dos órgãos.”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9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5400" b="1" dirty="0">
                <a:solidFill>
                  <a:srgbClr val="000000"/>
                </a:solidFill>
                <a:latin typeface="Times New Roman"/>
              </a:rPr>
              <a:t>427. De que natureza é o agente que se chama fluido magnético?</a:t>
            </a:r>
          </a:p>
          <a:p>
            <a:pPr algn="just"/>
            <a:r>
              <a:rPr lang="pt-BR" sz="5400" dirty="0">
                <a:solidFill>
                  <a:srgbClr val="000000"/>
                </a:solidFill>
                <a:latin typeface="Times New Roman"/>
              </a:rPr>
              <a:t>“Fluido vital, eletricidade animalizada, que são modificações do fluido universal.”</a:t>
            </a:r>
          </a:p>
          <a:p>
            <a:pPr algn="just"/>
            <a:r>
              <a:rPr lang="pt-BR" sz="5400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73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7647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27636" y="215954"/>
            <a:ext cx="6480721" cy="535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i="1" u="none" strike="noStrike" cap="none" normalizeH="0" baseline="0" dirty="0" smtClean="0">
                <a:ln>
                  <a:noFill/>
                </a:ln>
                <a:solidFill>
                  <a:srgbClr val="FF8C00"/>
                </a:solidFill>
                <a:effectLst/>
                <a:latin typeface="Iskoola Pota"/>
                <a:cs typeface="Arial" pitchFamily="34" charset="0"/>
              </a:rPr>
              <a:t>O Livro dos Médiuns — 2ª Parte </a:t>
            </a:r>
            <a:endParaRPr kumimoji="0" lang="pt-BR" altLang="pt-BR" sz="320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pt-BR" altLang="pt-BR" sz="320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Book Antiqua" pitchFamily="18" charset="0"/>
                <a:cs typeface="Arial" pitchFamily="34" charset="0"/>
              </a:rPr>
              <a:t>Capítulo XVIII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pt-BR" altLang="pt-BR" sz="320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ook Antiqua" pitchFamily="18" charset="0"/>
                <a:cs typeface="Arial" pitchFamily="34" charset="0"/>
              </a:rPr>
              <a:t>INCONVENIENTES E PERIGOS DA MEDIUNIDADE </a:t>
            </a:r>
            <a:r>
              <a:rPr kumimoji="0" lang="pt-BR" altLang="pt-BR" sz="3200" i="0" u="none" strike="noStrike" cap="none" normalizeH="0" baseline="30000" dirty="0" smtClean="0">
                <a:ln>
                  <a:noFill/>
                </a:ln>
                <a:solidFill>
                  <a:srgbClr val="00688B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pt-BR" altLang="pt-BR" sz="320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pt-BR" altLang="pt-B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pt-BR" altLang="pt-BR" sz="320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ook Antiqua" pitchFamily="18" charset="0"/>
                <a:cs typeface="Arial" pitchFamily="34" charset="0"/>
              </a:rPr>
              <a:t>Influência do exercício da mediunidade sobre a saúde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4036"/>
            <a:ext cx="2088231" cy="35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pt-BR" sz="4000" b="1" dirty="0">
                <a:solidFill>
                  <a:srgbClr val="000000"/>
                </a:solidFill>
                <a:latin typeface="Times New Roman"/>
              </a:rPr>
              <a:t>2.ª O exercício da faculdade mediúnica pode causar fadiga?</a:t>
            </a:r>
          </a:p>
          <a:p>
            <a:pPr algn="just"/>
            <a:r>
              <a:rPr lang="pt-BR" sz="4000" dirty="0">
                <a:solidFill>
                  <a:srgbClr val="000000"/>
                </a:solidFill>
                <a:latin typeface="Times New Roman"/>
              </a:rPr>
              <a:t>“O exercício muito prolongado de </a:t>
            </a:r>
            <a:r>
              <a:rPr lang="pt-BR" sz="4000" b="1" dirty="0">
                <a:solidFill>
                  <a:srgbClr val="000000"/>
                </a:solidFill>
                <a:latin typeface="Times New Roman"/>
              </a:rPr>
              <a:t>qualquer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4000" b="1" dirty="0">
                <a:solidFill>
                  <a:srgbClr val="000000"/>
                </a:solidFill>
                <a:latin typeface="Times New Roman"/>
              </a:rPr>
              <a:t>faculdade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 acarreta fadiga; a mediunidade está no mesmo caso, principalmente a que se aplica aos efeitos físicos, ela necessariamente ocasiona um </a:t>
            </a:r>
            <a:r>
              <a:rPr lang="pt-BR" sz="4000" b="1" dirty="0">
                <a:solidFill>
                  <a:srgbClr val="000000"/>
                </a:solidFill>
                <a:latin typeface="Times New Roman"/>
              </a:rPr>
              <a:t>dispêndio de fluido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, que traz a fadiga, mas que se repara pelo repouso.”</a:t>
            </a:r>
          </a:p>
          <a:p>
            <a:pPr algn="just"/>
            <a:r>
              <a:rPr lang="pt-BR" sz="4000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 algn="just"/>
            <a:r>
              <a:rPr lang="pt-BR" sz="4000" b="1" dirty="0">
                <a:solidFill>
                  <a:srgbClr val="000000"/>
                </a:solidFill>
                <a:latin typeface="Times New Roman"/>
              </a:rPr>
              <a:t>3.ª Pode o exercício da mediunidade ter, de si mesmo, inconveniente, do ponto de vista higiênico, abstração, feita do abuso?</a:t>
            </a:r>
          </a:p>
          <a:p>
            <a:pPr lvl="0" algn="just"/>
            <a:r>
              <a:rPr lang="pt-BR" sz="4000" dirty="0">
                <a:solidFill>
                  <a:srgbClr val="000000"/>
                </a:solidFill>
                <a:latin typeface="Times New Roman"/>
              </a:rPr>
              <a:t>“Há casos em que é prudente, necessária mesmo, </a:t>
            </a:r>
            <a:r>
              <a:rPr lang="pt-BR" sz="4000" b="1" dirty="0">
                <a:solidFill>
                  <a:srgbClr val="000000"/>
                </a:solidFill>
                <a:latin typeface="Times New Roman"/>
              </a:rPr>
              <a:t>a abstenção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, ou, pelo menos, o </a:t>
            </a:r>
            <a:r>
              <a:rPr lang="pt-BR" sz="4000" b="1" dirty="0">
                <a:solidFill>
                  <a:srgbClr val="000000"/>
                </a:solidFill>
                <a:latin typeface="Times New Roman"/>
              </a:rPr>
              <a:t>exercício moderado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, tudo dependendo do </a:t>
            </a:r>
            <a:r>
              <a:rPr lang="pt-BR" sz="4000" b="1" dirty="0">
                <a:solidFill>
                  <a:srgbClr val="000000"/>
                </a:solidFill>
                <a:latin typeface="Times New Roman"/>
              </a:rPr>
              <a:t>estado físico e moral 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do médium. Aliás, em geral; o médium o sente e, desde que </a:t>
            </a:r>
            <a:r>
              <a:rPr lang="pt-BR" sz="4000" b="1" dirty="0">
                <a:solidFill>
                  <a:srgbClr val="000000"/>
                </a:solidFill>
                <a:latin typeface="Times New Roman"/>
              </a:rPr>
              <a:t>experimente fadiga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pt-BR" sz="4000" b="1" dirty="0">
                <a:solidFill>
                  <a:srgbClr val="000000"/>
                </a:solidFill>
                <a:latin typeface="Times New Roman"/>
              </a:rPr>
              <a:t>deve abster-se</a:t>
            </a:r>
            <a:r>
              <a:rPr lang="pt-BR" sz="4000" dirty="0">
                <a:solidFill>
                  <a:srgbClr val="000000"/>
                </a:solidFill>
                <a:latin typeface="Times New Roman"/>
              </a:rPr>
              <a:t>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91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87824" y="188640"/>
            <a:ext cx="591119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solidFill>
                  <a:srgbClr val="000000"/>
                </a:solidFill>
                <a:latin typeface="Times New Roman"/>
              </a:rPr>
              <a:t>(...)Só </a:t>
            </a:r>
            <a:r>
              <a:rPr lang="pt-BR" sz="3600" dirty="0">
                <a:solidFill>
                  <a:srgbClr val="000000"/>
                </a:solidFill>
                <a:latin typeface="Times New Roman"/>
              </a:rPr>
              <a:t>poderia acarretar inconveniente, se aquele que a possui abusasse dela, depois de se haver tornado médium facultativo, porque então se verificaria nele uma </a:t>
            </a:r>
            <a:r>
              <a:rPr lang="pt-BR" sz="3600" b="1" dirty="0">
                <a:solidFill>
                  <a:srgbClr val="000000"/>
                </a:solidFill>
                <a:latin typeface="Times New Roman"/>
              </a:rPr>
              <a:t>emissão </a:t>
            </a:r>
            <a:r>
              <a:rPr lang="pt-BR" sz="3600" b="1" dirty="0" smtClean="0">
                <a:solidFill>
                  <a:srgbClr val="000000"/>
                </a:solidFill>
                <a:latin typeface="Times New Roman"/>
              </a:rPr>
              <a:t>demasiado abundante de fluido vital</a:t>
            </a:r>
            <a:r>
              <a:rPr lang="pt-BR" sz="3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Times New Roman"/>
              </a:rPr>
              <a:t>e, por conseguinte, </a:t>
            </a:r>
            <a:r>
              <a:rPr lang="pt-BR" sz="3600" b="1" dirty="0">
                <a:solidFill>
                  <a:srgbClr val="000000"/>
                </a:solidFill>
                <a:latin typeface="Times New Roman"/>
              </a:rPr>
              <a:t>enfraquecimento dos órgãos.</a:t>
            </a:r>
          </a:p>
          <a:p>
            <a:pPr algn="ctr">
              <a:spcBef>
                <a:spcPts val="1200"/>
              </a:spcBef>
            </a:pPr>
            <a:r>
              <a:rPr lang="pt-BR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pt-BR" sz="1200" b="1" i="1" dirty="0">
                <a:latin typeface="Iskoola Pota"/>
              </a:rPr>
              <a:t>O Livro dos </a:t>
            </a:r>
            <a:r>
              <a:rPr lang="pt-BR" sz="1200" b="1" i="1" dirty="0" smtClean="0">
                <a:latin typeface="Iskoola Pota"/>
              </a:rPr>
              <a:t>Médiuns</a:t>
            </a:r>
            <a:r>
              <a:rPr lang="pt-BR" sz="1200" b="1" dirty="0" smtClean="0">
                <a:latin typeface="Book Antiqua"/>
              </a:rPr>
              <a:t> , Cap.  XIV, dos médiuns,  item 161.</a:t>
            </a:r>
            <a:endParaRPr lang="pt-BR" sz="1200" b="1" dirty="0">
              <a:latin typeface="Book Antiqua"/>
            </a:endParaRPr>
          </a:p>
          <a:p>
            <a:pPr algn="just"/>
            <a:r>
              <a:rPr lang="pt-BR" sz="1600" dirty="0">
                <a:latin typeface="Times New Roman"/>
              </a:rPr>
              <a:t> </a:t>
            </a:r>
            <a:endParaRPr lang="pt-BR" sz="1600" b="1" dirty="0">
              <a:solidFill>
                <a:srgbClr val="008000"/>
              </a:solidFill>
              <a:latin typeface="Book Antiqua"/>
            </a:endParaRPr>
          </a:p>
          <a:p>
            <a:pPr algn="just"/>
            <a:endParaRPr lang="pt-BR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4036"/>
            <a:ext cx="2088231" cy="35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3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801</Words>
  <Application>Microsoft Office PowerPoint</Application>
  <PresentationFormat>Apresentação na tela (4:3)</PresentationFormat>
  <Paragraphs>95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casa</dc:creator>
  <cp:lastModifiedBy>casa</cp:lastModifiedBy>
  <cp:revision>46</cp:revision>
  <dcterms:created xsi:type="dcterms:W3CDTF">2017-04-22T17:44:00Z</dcterms:created>
  <dcterms:modified xsi:type="dcterms:W3CDTF">2017-08-17T02:58:15Z</dcterms:modified>
</cp:coreProperties>
</file>