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5"/>
  </p:handoutMasterIdLst>
  <p:sldIdLst>
    <p:sldId id="260" r:id="rId2"/>
    <p:sldId id="304" r:id="rId3"/>
    <p:sldId id="285" r:id="rId4"/>
    <p:sldId id="305" r:id="rId5"/>
    <p:sldId id="324" r:id="rId6"/>
    <p:sldId id="325" r:id="rId7"/>
    <p:sldId id="291" r:id="rId8"/>
    <p:sldId id="312" r:id="rId9"/>
    <p:sldId id="326" r:id="rId10"/>
    <p:sldId id="330" r:id="rId11"/>
    <p:sldId id="328" r:id="rId12"/>
    <p:sldId id="317" r:id="rId13"/>
    <p:sldId id="331" r:id="rId14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47" autoAdjust="0"/>
    <p:restoredTop sz="86323" autoAdjust="0"/>
  </p:normalViewPr>
  <p:slideViewPr>
    <p:cSldViewPr>
      <p:cViewPr>
        <p:scale>
          <a:sx n="81" d="100"/>
          <a:sy n="81" d="100"/>
        </p:scale>
        <p:origin x="-114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D67BB-C687-4640-9D92-C40F45BEB1D6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461D-1D39-4B36-BA57-B406A8A63A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711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63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91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081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035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568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916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172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62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55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5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213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38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58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814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7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88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015C-4741-4798-B658-26F8AF052DFD}" type="datetimeFigureOut">
              <a:rPr lang="pt-BR" smtClean="0"/>
              <a:pPr/>
              <a:t>16/08/2017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949E37C-00AF-429C-BDD2-EDB96AAAF4F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60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pt-BR" sz="3000" b="1" dirty="0" smtClean="0"/>
          </a:p>
          <a:p>
            <a:pPr algn="ctr"/>
            <a:endParaRPr lang="pt-BR" sz="90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Estudo de Caso</a:t>
            </a:r>
          </a:p>
          <a:p>
            <a:pPr algn="ctr"/>
            <a:r>
              <a:rPr lang="pt-BR" sz="6000" b="1" dirty="0" smtClean="0">
                <a:solidFill>
                  <a:schemeClr val="tx1"/>
                </a:solidFill>
              </a:rPr>
              <a:t>DEPRESSÃO</a:t>
            </a:r>
            <a:endParaRPr lang="pt-BR" sz="6000" b="1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419872" y="5949280"/>
            <a:ext cx="5577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Nilda Lima</a:t>
            </a:r>
          </a:p>
          <a:p>
            <a:pPr algn="ctr"/>
            <a:r>
              <a:rPr lang="pt-BR" b="1" dirty="0" smtClean="0"/>
              <a:t>GÊNESE-Grupo Espírita do </a:t>
            </a:r>
            <a:r>
              <a:rPr lang="pt-BR" b="1" dirty="0" err="1" smtClean="0"/>
              <a:t>Janga</a:t>
            </a:r>
            <a:r>
              <a:rPr lang="pt-BR" b="1" dirty="0" smtClean="0"/>
              <a:t> – Paulista-PE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51520" y="54868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III EMEPE  -  Agosto/2017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1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1"/>
          <p:cNvSpPr>
            <a:spLocks noGrp="1"/>
          </p:cNvSpPr>
          <p:nvPr>
            <p:ph type="subTitle" idx="1"/>
          </p:nvPr>
        </p:nvSpPr>
        <p:spPr>
          <a:xfrm>
            <a:off x="2195736" y="1484784"/>
            <a:ext cx="5544617" cy="4608512"/>
          </a:xfrm>
        </p:spPr>
        <p:txBody>
          <a:bodyPr>
            <a:normAutofit/>
          </a:bodyPr>
          <a:lstStyle/>
          <a:p>
            <a:pPr marL="457200" indent="-457200" algn="l"/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Centros de força e </a:t>
            </a: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órgãos </a:t>
            </a:r>
            <a:r>
              <a:rPr lang="pt-BR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trabalhados</a:t>
            </a:r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457200" indent="-457200" algn="l"/>
            <a:endParaRPr lang="pt-BR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Coronário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Frontal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Laríngeo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Cardíaco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Gástrico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Esplênico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Umeral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Básico</a:t>
            </a:r>
            <a:endParaRPr lang="pt-BR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t-BR" sz="2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pt-BR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404664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TRATAMENTO MAGNÉTICO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64254" y="237184"/>
            <a:ext cx="698477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EVOLUÇÃO </a:t>
            </a:r>
            <a:r>
              <a:rPr lang="pt-BR" sz="2800" b="1" dirty="0" smtClean="0"/>
              <a:t>COM TRATAMENTO MAGNÉTICO</a:t>
            </a:r>
          </a:p>
          <a:p>
            <a:pPr algn="ctr"/>
            <a:endParaRPr lang="pt-B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97" y="2276872"/>
            <a:ext cx="9145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64254" y="1268760"/>
            <a:ext cx="75562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 smtClean="0"/>
              <a:t>Tratamento – iniciado em junho/16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/>
              <a:t>Paciente apresenta melhora </a:t>
            </a:r>
            <a:r>
              <a:rPr lang="pt-BR" sz="2200" dirty="0" smtClean="0"/>
              <a:t>a </a:t>
            </a:r>
            <a:r>
              <a:rPr lang="pt-BR" sz="2200" dirty="0"/>
              <a:t>partir da segunda </a:t>
            </a:r>
            <a:r>
              <a:rPr lang="pt-BR" sz="2200" dirty="0" smtClean="0"/>
              <a:t>semana;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 smtClean="0"/>
              <a:t>Dois Meses depois (agosto/16) - suspende parte da medicação por conta própria;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 smtClean="0"/>
              <a:t>Em três meses (setembro/16) - Relata melhora da saúde;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 smtClean="0"/>
              <a:t>Ressalta sentir-se ainda perturbado com a possibilidade de retornar ao ambiente de trabalho;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 smtClean="0"/>
              <a:t>Pesadelos durante o sono;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 smtClean="0"/>
              <a:t>Em janeiro/17 é reconduzido para avaliação por uma Junta Médica;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/>
              <a:t>Fim do tratamento em abril/17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2200" dirty="0" smtClean="0"/>
              <a:t>Em maio/17 retorna às atividade laborais.</a:t>
            </a:r>
            <a:endParaRPr lang="pt-BR" sz="22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22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pt-BR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5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673532"/>
            <a:ext cx="6984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EVOLUÇÃO </a:t>
            </a:r>
            <a:r>
              <a:rPr lang="pt-BR" sz="2800" b="1" dirty="0" smtClean="0"/>
              <a:t>MÉDICA/CLÍNICA</a:t>
            </a:r>
            <a:endParaRPr lang="pt-B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97" y="2276872"/>
            <a:ext cx="9145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628800"/>
            <a:ext cx="3659510" cy="4674113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5580112" y="2231391"/>
            <a:ext cx="334326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Jan/17</a:t>
            </a:r>
          </a:p>
          <a:p>
            <a:r>
              <a:rPr lang="pt-BR" dirty="0" smtClean="0"/>
              <a:t>Encaminhado à Junta Médica para reavaliação.</a:t>
            </a:r>
          </a:p>
          <a:p>
            <a:endParaRPr lang="pt-BR" dirty="0"/>
          </a:p>
          <a:p>
            <a:r>
              <a:rPr lang="pt-BR" dirty="0" err="1" smtClean="0"/>
              <a:t>Abr</a:t>
            </a:r>
            <a:r>
              <a:rPr lang="pt-BR" dirty="0" smtClean="0"/>
              <a:t>/17</a:t>
            </a:r>
          </a:p>
          <a:p>
            <a:r>
              <a:rPr lang="pt-BR" dirty="0" smtClean="0"/>
              <a:t>Sente-se melhor.</a:t>
            </a:r>
          </a:p>
          <a:p>
            <a:endParaRPr lang="pt-BR" dirty="0"/>
          </a:p>
          <a:p>
            <a:r>
              <a:rPr lang="pt-BR" dirty="0" smtClean="0"/>
              <a:t>Mai/17</a:t>
            </a:r>
          </a:p>
          <a:p>
            <a:r>
              <a:rPr lang="pt-BR" dirty="0" smtClean="0"/>
              <a:t>Retoma sua vida laboral.</a:t>
            </a:r>
          </a:p>
          <a:p>
            <a:endParaRPr lang="pt-BR" dirty="0" smtClean="0"/>
          </a:p>
          <a:p>
            <a:endParaRPr lang="pt-BR" sz="2800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       </a:t>
            </a:r>
            <a:endParaRPr lang="pt-B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259632" y="673532"/>
            <a:ext cx="69847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CONCLUSÃO - FINAL FELIZ</a:t>
            </a:r>
          </a:p>
          <a:p>
            <a:pPr algn="ctr"/>
            <a:endParaRPr lang="pt-BR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397" y="2276872"/>
            <a:ext cx="9145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pt-B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2" name="Retângulo 1"/>
          <p:cNvSpPr/>
          <p:nvPr/>
        </p:nvSpPr>
        <p:spPr>
          <a:xfrm>
            <a:off x="872493" y="1772816"/>
            <a:ext cx="74168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paciente se integra aos trabalhos do Gênese e torna-se um trabalhador da Casa;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Retoma sua vida profissional;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 o curso de formação de magnetizadores no Gênese e torna-se um magnetizador compromissado e disposto a ajudar outras pessoas.</a:t>
            </a:r>
            <a:endParaRPr lang="pt-BR" sz="2000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pt-BR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Desgarga gratis los mejores gifs animados de aplausos. Imágenes animadas de aplausos y más gifs animados como gracias, ángeles, animales o nombres&quot;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03204"/>
            <a:ext cx="2344468" cy="245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6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1520" y="54868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IDENTIFICAÇÃO DO ASSISTIDO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27584" y="2276872"/>
            <a:ext cx="871296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Nome: J.C.S.F. 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Gênero: Masculino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Idade: 50 anos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Naturalidade: Jaboatão dos Guararapes-PE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Profissão: Militar. 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25560" y="1340768"/>
            <a:ext cx="8218439" cy="540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b="0" dirty="0" smtClean="0">
                <a:solidFill>
                  <a:schemeClr val="tx1"/>
                </a:solidFill>
                <a:effectLst/>
              </a:rPr>
              <a:t>É um termo utilizado na psiquiatria para designar um transtorno de humor, uma síndrome em que a principal queixa apresentada pelos pacientes é o humor depressivo e as vezes irritável, durante a </a:t>
            </a:r>
            <a:r>
              <a:rPr lang="pt-BR" sz="2400" dirty="0" smtClean="0">
                <a:solidFill>
                  <a:schemeClr val="tx1"/>
                </a:solidFill>
              </a:rPr>
              <a:t>maior parte do dia.</a:t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/>
            </a: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As funções psíquicas e a motricidade do individuo com depressão ficam mais lentas, além e haver diminuição da capacidade de atenção e concentração. </a:t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>
                <a:solidFill>
                  <a:schemeClr val="tx1"/>
                </a:solidFill>
              </a:rPr>
              <a:t/>
            </a:r>
            <a:br>
              <a:rPr lang="pt-BR" sz="2400" dirty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</a:rPr>
              <a:t>Também estão presentes pensamentos negativos constantes, sentimento de culpa, sensação de inutilidade, diminuição do prazer e do ânimo para atividades cotidianas e de lazer, além de perda da capacidade de planejar o futuro.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403648" y="404664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O QUE É DEPRESSÃO???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4" name="Picture 6" descr="Resultado de imagem para imagens tristes chora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74438" cy="171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77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1"/>
          <p:cNvSpPr>
            <a:spLocks noGrp="1"/>
          </p:cNvSpPr>
          <p:nvPr>
            <p:ph type="subTitle" idx="1"/>
          </p:nvPr>
        </p:nvSpPr>
        <p:spPr>
          <a:xfrm>
            <a:off x="1547664" y="1196752"/>
            <a:ext cx="7416824" cy="5544616"/>
          </a:xfrm>
        </p:spPr>
        <p:txBody>
          <a:bodyPr>
            <a:normAutofit fontScale="40000" lnSpcReduction="20000"/>
          </a:bodyPr>
          <a:lstStyle/>
          <a:p>
            <a:pPr algn="ctr"/>
            <a:endParaRPr lang="pt-BR" sz="5800" b="1" u="sng" dirty="0" smtClean="0">
              <a:solidFill>
                <a:schemeClr val="tx1"/>
              </a:solidFill>
            </a:endParaRPr>
          </a:p>
          <a:p>
            <a:pPr algn="ctr"/>
            <a:endParaRPr lang="pt-BR" sz="7200" b="1" u="sng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9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t-BR" sz="7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1) Problema espiritual</a:t>
            </a:r>
          </a:p>
          <a:p>
            <a:pPr algn="l"/>
            <a:endParaRPr lang="pt-BR" sz="7000" dirty="0" smtClean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7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pt-BR" sz="7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 2) “</a:t>
            </a:r>
            <a:r>
              <a:rPr lang="pt-BR" sz="7000" dirty="0" err="1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Aperriado</a:t>
            </a:r>
            <a:r>
              <a:rPr lang="pt-BR" sz="70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”</a:t>
            </a:r>
          </a:p>
          <a:p>
            <a:pPr algn="l"/>
            <a:endParaRPr lang="pt-BR" sz="8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8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pt-BR" sz="86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pt-BR" sz="72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9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pt-BR" sz="7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9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t-BR" sz="8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5800" b="1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404664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QUEIXAS DO ASSISTIDO</a:t>
            </a:r>
            <a:endParaRPr lang="pt-BR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1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8208912" cy="4680520"/>
          </a:xfrm>
        </p:spPr>
        <p:txBody>
          <a:bodyPr>
            <a:normAutofit fontScale="25000" lnSpcReduction="20000"/>
          </a:bodyPr>
          <a:lstStyle/>
          <a:p>
            <a:pPr algn="ctr"/>
            <a:endParaRPr lang="pt-BR" sz="5800" b="1" u="sng" dirty="0" smtClean="0">
              <a:solidFill>
                <a:schemeClr val="tx1"/>
              </a:solidFill>
            </a:endParaRPr>
          </a:p>
          <a:p>
            <a:pPr marL="1600200" lvl="1" indent="-1143000" algn="l">
              <a:buFont typeface="Wingdings" panose="05000000000000000000" pitchFamily="2" charset="2"/>
              <a:buChar char="ü"/>
            </a:pPr>
            <a:r>
              <a:rPr lang="pt-BR" sz="1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Sob cuidados médico - tomando medicamentos antidepressivos; </a:t>
            </a:r>
          </a:p>
          <a:p>
            <a:pPr marL="1600200" lvl="1" indent="-1143000" algn="l">
              <a:buFont typeface="Wingdings" panose="05000000000000000000" pitchFamily="2" charset="2"/>
              <a:buChar char="ü"/>
            </a:pPr>
            <a:r>
              <a:rPr lang="pt-BR" sz="1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Olhar catatônico;</a:t>
            </a:r>
          </a:p>
          <a:p>
            <a:pPr marL="1600200" lvl="1" indent="-1143000" algn="l">
              <a:buFont typeface="Wingdings" panose="05000000000000000000" pitchFamily="2" charset="2"/>
              <a:buChar char="ü"/>
            </a:pPr>
            <a:r>
              <a:rPr lang="pt-BR" sz="1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Dormindo a base de medicamento;</a:t>
            </a:r>
          </a:p>
          <a:p>
            <a:pPr marL="1600200" lvl="1" indent="-1143000" algn="l">
              <a:buFont typeface="Wingdings" panose="05000000000000000000" pitchFamily="2" charset="2"/>
              <a:buChar char="ü"/>
            </a:pPr>
            <a:r>
              <a:rPr lang="pt-BR" sz="1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Afastado das atividades laborais;</a:t>
            </a:r>
          </a:p>
          <a:p>
            <a:pPr marL="1600200" lvl="1" indent="-1143000" algn="l">
              <a:buFont typeface="Wingdings" panose="05000000000000000000" pitchFamily="2" charset="2"/>
              <a:buChar char="ü"/>
            </a:pPr>
            <a:r>
              <a:rPr lang="pt-BR" sz="1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Sem esperança de melhora/cura;</a:t>
            </a:r>
          </a:p>
          <a:p>
            <a:pPr marL="1600200" lvl="1" indent="-1143000" algn="l">
              <a:buFont typeface="Wingdings" panose="05000000000000000000" pitchFamily="2" charset="2"/>
              <a:buChar char="ü"/>
            </a:pPr>
            <a:r>
              <a:rPr lang="pt-BR" sz="11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Fazendo uso de bebida alcoólica de forma moderada.</a:t>
            </a:r>
          </a:p>
          <a:p>
            <a:pPr marL="1143000" indent="-1143000" algn="l">
              <a:buFont typeface="Wingdings" panose="05000000000000000000" pitchFamily="2" charset="2"/>
              <a:buChar char="ü"/>
            </a:pPr>
            <a:endParaRPr lang="pt-BR" sz="11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11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Conduzido para tratamento pela tia, que já frequentava o Gênese</a:t>
            </a:r>
          </a:p>
          <a:p>
            <a:pPr marL="1143000" indent="-1143000" algn="l">
              <a:buFont typeface="Wingdings" panose="05000000000000000000" pitchFamily="2" charset="2"/>
              <a:buChar char="ü"/>
            </a:pPr>
            <a:endParaRPr lang="pt-BR" sz="59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143000" indent="-1143000" algn="l">
              <a:buFont typeface="Wingdings" panose="05000000000000000000" pitchFamily="2" charset="2"/>
              <a:buChar char="ü"/>
            </a:pPr>
            <a:endParaRPr lang="pt-BR" sz="59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pt-BR" sz="7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9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pt-BR" sz="80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5800" b="1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404664"/>
            <a:ext cx="871296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QUADRO CLÍNICO DO ASSISTIDO</a:t>
            </a:r>
          </a:p>
          <a:p>
            <a:pPr algn="ctr"/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(sintomas </a:t>
            </a:r>
            <a:r>
              <a:rPr lang="pt-BR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há 2 </a:t>
            </a:r>
            <a:r>
              <a:rPr lang="pt-BR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meses)</a:t>
            </a:r>
            <a:endParaRPr lang="pt-BR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7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85900" y="258189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DIAGNÓSTICO MÉDICO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980728"/>
            <a:ext cx="4114800" cy="5715000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868144" y="2401144"/>
            <a:ext cx="32758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 Slab"/>
              </a:rPr>
              <a:t>CID - F32.2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Roboto Slab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Roboto Slab"/>
              </a:rPr>
              <a:t>Doença: Episódio depressivo grave sem sintomas psicóticos</a:t>
            </a:r>
            <a:endParaRPr kumimoji="0" lang="pt-BR" alt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06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475656" y="1628800"/>
            <a:ext cx="38884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4000" b="1" dirty="0" smtClean="0"/>
          </a:p>
          <a:p>
            <a:r>
              <a:rPr lang="pt-BR" sz="2800" dirty="0" smtClean="0"/>
              <a:t>Acompanhamento psiquiátrico com medicações alopata.</a:t>
            </a:r>
          </a:p>
          <a:p>
            <a:endParaRPr lang="pt-BR" sz="2800" b="1" dirty="0" smtClean="0">
              <a:solidFill>
                <a:srgbClr val="FF0000"/>
              </a:solidFill>
            </a:endParaRPr>
          </a:p>
          <a:p>
            <a:r>
              <a:rPr lang="pt-BR" b="1" dirty="0" smtClean="0"/>
              <a:t>       </a:t>
            </a:r>
            <a:endParaRPr lang="pt-BR" sz="2800" b="1" dirty="0" smtClean="0"/>
          </a:p>
        </p:txBody>
      </p:sp>
      <p:sp>
        <p:nvSpPr>
          <p:cNvPr id="3" name="Retângulo 2"/>
          <p:cNvSpPr/>
          <p:nvPr/>
        </p:nvSpPr>
        <p:spPr>
          <a:xfrm>
            <a:off x="251520" y="404664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TRATAMENTO MÉDICO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1484784"/>
            <a:ext cx="3533775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1"/>
          <p:cNvSpPr>
            <a:spLocks noGrp="1"/>
          </p:cNvSpPr>
          <p:nvPr>
            <p:ph type="subTitle" idx="1"/>
          </p:nvPr>
        </p:nvSpPr>
        <p:spPr>
          <a:xfrm>
            <a:off x="1043608" y="2564904"/>
            <a:ext cx="7632848" cy="2160240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Diante das evidências de tratar-se de um caso de depressão, inicialmente foi dispensado o tato magnético, sendo iniciado o tratamento com TDM I.</a:t>
            </a:r>
            <a:endParaRPr lang="pt-BR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pt-BR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673532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DIAGNOSTICO </a:t>
            </a:r>
            <a:r>
              <a:rPr lang="pt-BR" sz="2800" b="1" dirty="0" smtClean="0"/>
              <a:t>MAGNÉTICO</a:t>
            </a:r>
          </a:p>
          <a:p>
            <a:pPr algn="ctr"/>
            <a:r>
              <a:rPr lang="pt-BR" sz="2800" dirty="0" smtClean="0"/>
              <a:t>(tato magnético)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1"/>
          <p:cNvSpPr>
            <a:spLocks noGrp="1"/>
          </p:cNvSpPr>
          <p:nvPr>
            <p:ph type="subTitle" idx="1"/>
          </p:nvPr>
        </p:nvSpPr>
        <p:spPr>
          <a:xfrm>
            <a:off x="1619672" y="1484784"/>
            <a:ext cx="7312982" cy="460851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Tempo de Tratamento:</a:t>
            </a:r>
          </a:p>
          <a:p>
            <a:pPr algn="just"/>
            <a:r>
              <a:rPr lang="pt-BR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Junho/2016 a abril/2017 (10 meses)</a:t>
            </a:r>
            <a:endParaRPr lang="pt-BR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t-BR" sz="2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Técnicas Utilizadas: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TDM I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Alinhamento dos chacras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Dispersivos Longitudinais (ativante/calmante)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Dispersivos Transversais Cruzados (ativante/calmante)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Dispersivos Perpendiculares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pt-BR" sz="2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Água magnetizada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pt-BR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Tratamento </a:t>
            </a:r>
            <a:r>
              <a:rPr lang="pt-BR" sz="26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desobsessivo</a:t>
            </a:r>
            <a:r>
              <a:rPr lang="pt-BR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em paralelo</a:t>
            </a:r>
          </a:p>
          <a:p>
            <a:pPr algn="just"/>
            <a:endParaRPr lang="pt-BR" sz="2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26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(Passistas sentem alteração no esplênico, onde se detêm mais)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endParaRPr lang="pt-BR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pt-BR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404664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 </a:t>
            </a:r>
            <a:r>
              <a:rPr lang="pt-BR" sz="2800" b="1" dirty="0" smtClean="0"/>
              <a:t>TRATAMENTO MAGNÉTICO</a:t>
            </a:r>
            <a:endParaRPr lang="pt-BR" sz="2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1350</TotalTime>
  <Words>448</Words>
  <Application>Microsoft Office PowerPoint</Application>
  <PresentationFormat>Apresentação na tela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Cacho</vt:lpstr>
      <vt:lpstr>Apresentação do PowerPoint</vt:lpstr>
      <vt:lpstr>Apresentação do PowerPoint</vt:lpstr>
      <vt:lpstr>É um termo utilizado na psiquiatria para designar um transtorno de humor, uma síndrome em que a principal queixa apresentada pelos pacientes é o humor depressivo e as vezes irritável, durante a maior parte do dia.  As funções psíquicas e a motricidade do individuo com depressão ficam mais lentas, além e haver diminuição da capacidade de atenção e concentração.   Também estão presentes pensamentos negativos constantes, sentimento de culpa, sensação de inutilidade, diminuição do prazer e do ânimo para atividades cotidianas e de lazer, além de perda da capacidade de planejar o futuro.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casa</dc:creator>
  <cp:lastModifiedBy>casa</cp:lastModifiedBy>
  <cp:revision>289</cp:revision>
  <cp:lastPrinted>2017-05-19T17:39:49Z</cp:lastPrinted>
  <dcterms:created xsi:type="dcterms:W3CDTF">2014-12-10T21:59:50Z</dcterms:created>
  <dcterms:modified xsi:type="dcterms:W3CDTF">2017-08-16T15:56:26Z</dcterms:modified>
</cp:coreProperties>
</file>