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68" r:id="rId17"/>
    <p:sldId id="270" r:id="rId18"/>
    <p:sldId id="276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2000" spc="-1">
                <a:latin typeface="Arial"/>
              </a:rPr>
              <a:t>Clique para editar o formato de notas</a:t>
            </a:r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pt-BR" sz="1400" spc="-1">
                <a:latin typeface="Times New Roman"/>
              </a:rPr>
              <a:t>&lt;cabeçalho&gt;</a:t>
            </a:r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pt-BR" sz="1400" spc="-1">
                <a:latin typeface="Times New Roman"/>
              </a:rPr>
              <a:t>&lt;data/hora&gt;</a:t>
            </a:r>
            <a:endParaRPr/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pt-BR" sz="1400" spc="-1">
                <a:latin typeface="Times New Roman"/>
              </a:rPr>
              <a:t>&lt;rodapé&gt;</a:t>
            </a:r>
            <a:endParaRPr/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238C0CF9-3B97-48F2-B67C-9FBBF7B6D1E2}" type="slidenum">
              <a:rPr lang="pt-BR" sz="1400" spc="-1">
                <a:latin typeface="Times New Roman"/>
              </a:r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1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64A53491-091D-4118-9D44-E5E7B54EB2F1}" type="slidenum">
              <a:rPr lang="pt-BR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41" name="Imagem 4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Imagem 4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1" name="Imagem 8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2" name="Imagem 81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24" name="Imagem 12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25" name="Imagem 12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2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54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Clique para editar o título mestre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18/08/17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F3F7BD-AEA6-4023-953A-6A72A99676DA}" type="slidenum"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‹nº›</a:t>
            </a:fld>
            <a:endParaRPr/>
          </a:p>
        </p:txBody>
      </p:sp>
      <p:sp>
        <p:nvSpPr>
          <p:cNvPr id="5" name="CustomShape 6"/>
          <p:cNvSpPr/>
          <p:nvPr/>
        </p:nvSpPr>
        <p:spPr>
          <a:xfrm>
            <a:off x="4152240" y="1392120"/>
            <a:ext cx="8668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400" strike="noStrike" spc="-1">
                <a:solidFill>
                  <a:srgbClr val="99977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</a:t>
            </a:r>
            <a:endParaRPr/>
          </a:p>
        </p:txBody>
      </p:sp>
      <p:sp>
        <p:nvSpPr>
          <p:cNvPr id="6" name="Line 7"/>
          <p:cNvSpPr/>
          <p:nvPr/>
        </p:nvSpPr>
        <p:spPr>
          <a:xfrm flipH="1" flipV="1">
            <a:off x="1172520" y="1936080"/>
            <a:ext cx="3119760" cy="1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 flipH="1" flipV="1">
            <a:off x="4831920" y="1933200"/>
            <a:ext cx="3119760" cy="14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pc="-1">
                <a:latin typeface="Book Antiqua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Book Antiqua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spc="-1">
                <a:latin typeface="Book Antiqua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600" spc="-1">
                <a:latin typeface="Book Antiqua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2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18/08/17</a:t>
            </a:r>
            <a:endParaRPr/>
          </a:p>
        </p:txBody>
      </p:sp>
      <p:sp>
        <p:nvSpPr>
          <p:cNvPr id="45" name="PlaceHolder 3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6" name="PlaceHolder 4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C21319E-9321-4302-BCA1-37B5F5554E6E}" type="slidenum"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‹nº›</a:t>
            </a:fld>
            <a:endParaRPr/>
          </a:p>
        </p:txBody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spc="-1">
                <a:latin typeface="Book Antiqua"/>
              </a:rPr>
              <a:t>Clique para editar o formato do texto do título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pc="-1">
                <a:latin typeface="Book Antiqua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000" spc="-1">
                <a:latin typeface="Book Antiqua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spc="-1">
                <a:latin typeface="Book Antiqua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600" spc="-1">
                <a:latin typeface="Book Antiqua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6.º nível da estrutura de tópicos</a:t>
            </a:r>
            <a:endParaRPr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000" spc="-1">
                <a:latin typeface="Book Antiqua"/>
              </a:rPr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gradFill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99120" y="2248200"/>
            <a:ext cx="7745040" cy="3877560"/>
          </a:xfrm>
          <a:prstGeom prst="rect">
            <a:avLst/>
          </a:prstGeom>
        </p:spPr>
        <p:txBody>
          <a:bodyPr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Clique para editar o formato do texto da estrutura de tópicos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2.º nível da estrutura de tópicos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3.º nível da estrutura de tópicos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4.º nível da estrutura de tópicos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5.º nível da estrutura de tópicos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6.º nível da estrutura de tópicos</a:t>
            </a:r>
            <a:endParaRPr/>
          </a:p>
          <a:p>
            <a:pPr marL="365760" indent="-365400">
              <a:lnSpc>
                <a:spcPct val="100000"/>
              </a:lnSpc>
              <a:buClr>
                <a:srgbClr val="94C600"/>
              </a:buClr>
              <a:buFont typeface="Wingdings" charset="2"/>
              <a:buChar char=""/>
            </a:pPr>
            <a:r>
              <a:rPr lang="pt-BR" sz="24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7.º nível da estrutura de tópicosClique para editar o texto mestre</a:t>
            </a:r>
            <a:endParaRPr/>
          </a:p>
          <a:p>
            <a:pPr marL="777240" lvl="1" indent="-365400">
              <a:lnSpc>
                <a:spcPct val="100000"/>
              </a:lnSpc>
              <a:buClr>
                <a:srgbClr val="94C600"/>
              </a:buClr>
              <a:buFont typeface="Wingdings" charset="2"/>
              <a:buChar char=""/>
            </a:pPr>
            <a:r>
              <a:rPr lang="pt-BR" sz="22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Segundo nível</a:t>
            </a:r>
            <a:endParaRPr/>
          </a:p>
          <a:p>
            <a:pPr marL="1143000" lvl="2" indent="-365400">
              <a:lnSpc>
                <a:spcPct val="100000"/>
              </a:lnSpc>
              <a:buClr>
                <a:srgbClr val="94C600"/>
              </a:buClr>
              <a:buFont typeface="Wingdings" charset="2"/>
              <a:buChar char=""/>
            </a:pPr>
            <a:r>
              <a:rPr lang="pt-BR" sz="20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Terceiro nível</a:t>
            </a:r>
            <a:endParaRPr/>
          </a:p>
          <a:p>
            <a:pPr marL="1508760" lvl="3" indent="-319680">
              <a:lnSpc>
                <a:spcPct val="100000"/>
              </a:lnSpc>
              <a:buClr>
                <a:srgbClr val="94C600"/>
              </a:buClr>
              <a:buFont typeface="Wingdings" charset="2"/>
              <a:buChar char=""/>
            </a:pPr>
            <a:r>
              <a:rPr lang="pt-BR" sz="18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Quarto nível</a:t>
            </a:r>
            <a:endParaRPr/>
          </a:p>
          <a:p>
            <a:pPr marL="1828800" lvl="4" indent="-319680">
              <a:lnSpc>
                <a:spcPct val="100000"/>
              </a:lnSpc>
              <a:buClr>
                <a:srgbClr val="94C600"/>
              </a:buClr>
              <a:buFont typeface="Wingdings" charset="2"/>
              <a:buChar char=""/>
            </a:pPr>
            <a:r>
              <a:rPr lang="pt-BR" sz="160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Quinto nível</a:t>
            </a:r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36036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18/08/17</a:t>
            </a:r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124080" y="616140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6639120" y="616140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7CC2A8D-8A7C-4DBB-A258-EF70AF554E96}" type="slidenum">
              <a:rPr lang="pt-BR" sz="12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‹nº›</a:t>
            </a:fld>
            <a:endParaRPr/>
          </a:p>
        </p:txBody>
      </p:sp>
      <p:sp>
        <p:nvSpPr>
          <p:cNvPr id="88" name="PlaceHolder 6"/>
          <p:cNvSpPr>
            <a:spLocks noGrp="1"/>
          </p:cNvSpPr>
          <p:nvPr>
            <p:ph type="title"/>
          </p:nvPr>
        </p:nvSpPr>
        <p:spPr>
          <a:xfrm>
            <a:off x="688320" y="570240"/>
            <a:ext cx="7755840" cy="10537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5400" strike="noStrike" spc="-1">
                <a:solidFill>
                  <a:srgbClr val="3E3D2D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Clique para editar o título mestre</a:t>
            </a:r>
            <a:endParaRPr/>
          </a:p>
        </p:txBody>
      </p:sp>
      <p:sp>
        <p:nvSpPr>
          <p:cNvPr id="89" name="CustomShape 7"/>
          <p:cNvSpPr/>
          <p:nvPr/>
        </p:nvSpPr>
        <p:spPr>
          <a:xfrm>
            <a:off x="4152240" y="1392120"/>
            <a:ext cx="8668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5400" strike="noStrike" spc="-1">
                <a:solidFill>
                  <a:srgbClr val="999773"/>
                </a:solidFill>
                <a:uFill>
                  <a:solidFill>
                    <a:srgbClr val="FFFFFF"/>
                  </a:solidFill>
                </a:uFill>
                <a:latin typeface="Wingdings"/>
              </a:rPr>
              <a:t></a:t>
            </a:r>
            <a:endParaRPr/>
          </a:p>
        </p:txBody>
      </p:sp>
      <p:sp>
        <p:nvSpPr>
          <p:cNvPr id="90" name="Line 8"/>
          <p:cNvSpPr/>
          <p:nvPr/>
        </p:nvSpPr>
        <p:spPr>
          <a:xfrm flipH="1" flipV="1">
            <a:off x="1172520" y="1936080"/>
            <a:ext cx="3119760" cy="180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9"/>
          <p:cNvSpPr/>
          <p:nvPr/>
        </p:nvSpPr>
        <p:spPr>
          <a:xfrm flipH="1" flipV="1">
            <a:off x="4831920" y="1933200"/>
            <a:ext cx="3119760" cy="144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ds.gov.br/pagina/hiv" TargetMode="External"/><Relationship Id="rId2" Type="http://schemas.openxmlformats.org/officeDocument/2006/relationships/hyperlink" Target="http://www.aids.gov.br/pagina/sistema-imunologico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://www.aids.gov.br/pagina/infeccoes-oportunista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434800" cy="58903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pt-BR" sz="28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
</a:t>
            </a:r>
            <a:r>
              <a:rPr lang="pt-BR" sz="28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TRATAMENTO DE UM CASO DE AIDS¹ PELO MAGNETISMO, COM UTILIZAÇÃO DAS TÉCNICAS CONSOLIDADAS DE TDM E ESTIMULAÇÃO DO SISTEMA IMUNOLÓGICO.
¹</a:t>
            </a:r>
            <a:r>
              <a:rPr lang="pt-BR" sz="20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(Síndrome da Imunodeficiência Adquirida - acquired immunodeficiency syndrome)</a:t>
            </a:r>
            <a:endParaRPr/>
          </a:p>
        </p:txBody>
      </p:sp>
      <p:pic>
        <p:nvPicPr>
          <p:cNvPr id="132" name="Picture 2"/>
          <p:cNvPicPr/>
          <p:nvPr/>
        </p:nvPicPr>
        <p:blipFill>
          <a:blip r:embed="rId2"/>
          <a:stretch/>
        </p:blipFill>
        <p:spPr>
          <a:xfrm>
            <a:off x="2988000" y="188640"/>
            <a:ext cx="2880000" cy="2857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914364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B.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PASSO 2: TDM 2 /  QUANDO PASSEI A TRABALHAR  O GÁSTRICO E O ESPLÊNICO.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TÉCNICA: INICIANDO COM DISPERSIVOS LONGITUDINAIS.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ESPLÊNICO: TDM2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GÁSTRICO: IMPOSIÇÕES E DISPERSIVOS TRANSVERSAIS CRUZADOS (DTC)  NOS 3 NÍVEIS, EM SÉRIES DE 3,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INTERCALADOS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POR LONGITUDINAIS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 NO REFLUXO NOS 3 NÍVEIS, EM SÉRIE DE 3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C.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PARTIR DO INÍCIO DO TERCEIRO MÊS A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ASSISTIDA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JÁ ESTAVA FORA DO ESTADO DE DEPRESSÃO.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ENTRETANTO, APRESENTAVA REINCIDÊNCIA DE DESARMONIAS NO FRONTAL, GÁSTRICO, CONGESTÃO NO FÍGADO E CARÊNCIA NO ESPLÊNICO. 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(Destacamos este contexto face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à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forte medicação a que era submetida, e sua debilidade  física na ocasião, embora já em franca reabilitação).</a:t>
            </a:r>
            <a:r>
              <a:rPr lang="pt-B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6">
                                            <p:txEl>
                                              <p:pRg st="0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6">
                                            <p:txEl>
                                              <p:pRg st="75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6">
                                            <p:txEl>
                                              <p:p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6">
                                            <p:txEl>
                                              <p:pRg st="7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1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6">
                                            <p:txEl>
                                              <p:pRg st="114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6">
                                            <p:txEl>
                                              <p:pRg st="11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114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20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6">
                                            <p:txEl>
                                              <p:pRg st="120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120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120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34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46">
                                            <p:txEl>
                                              <p:pRg st="234" end="2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6">
                                            <p:txEl>
                                              <p:pRg st="234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6">
                                            <p:txEl>
                                              <p:pRg st="234" end="27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77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46">
                                            <p:txEl>
                                              <p:pRg st="277" end="3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46">
                                            <p:txEl>
                                              <p:pRg st="277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46">
                                            <p:txEl>
                                              <p:pRg st="277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55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9" dur="1000"/>
                                        <p:tgtEl>
                                          <p:spTgt spid="146">
                                            <p:txEl>
                                              <p:pRg st="355" end="4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146">
                                            <p:txEl>
                                              <p:pRg st="355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1000" fill="hold"/>
                                        <p:tgtEl>
                                          <p:spTgt spid="146">
                                            <p:txEl>
                                              <p:pRg st="355" end="4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64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6" dur="1000"/>
                                        <p:tgtEl>
                                          <p:spTgt spid="146">
                                            <p:txEl>
                                              <p:pRg st="464" end="5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46">
                                            <p:txEl>
                                              <p:pRg st="464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46">
                                            <p:txEl>
                                              <p:pRg st="464" end="5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0"/>
            <a:ext cx="9141840" cy="777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OBS.  NO CASO, AS CONGESTÕES  SE APRESENTAVAM  COM MAIS FREQUÊNCIA NO FÍGADO. NOS DEMAIS  CENTROS DE FORÇA E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ÓRGÃOS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APRESENTAVA DESARMONIAS E CARÊNCIAS  ENERGÉTICAS.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DESTACO TAMBÉM A FALTA DE CONEXÃO ENTRE  LARÍNGEO E FÍGADO;  FÍGADO  E ESPLÊNICO.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 REFLUXO:  CARÊNCIAS NOS SECUNDÁRIOS DAS COXAS  E BÁSICO.  OUTRAS VEZES  CONGESTÃO NO MENG MEIN.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PARA HARMONIZAÇÃO E EQUILÍBRIO ENERGÉTICO  USAMOS AS IMPOSIÇÕES,  DTC, ARRASTAMENTOS  E LONGITUDINAIS.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Destacando, que antes das aplicações das técnicas pré-determinadas para a enfermidade da assistida, eram sanadas  todas as intercorrências semanais que a assistida apresentava (dores  de cabeça, distúrbios estomacais etc. Que  levava aos desequilíbrios dos  CF e órgãos  referenciados)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7">
                                            <p:txEl>
                                              <p:p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7">
                                            <p:txEl>
                                              <p:pRg st="0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67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7">
                                            <p:txEl>
                                              <p:pRg st="167" end="2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7">
                                            <p:txEl>
                                              <p:pRg st="167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7">
                                            <p:txEl>
                                              <p:pRg st="167" end="2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4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7">
                                            <p:txEl>
                                              <p:pRg st="249" end="34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7">
                                            <p:txEl>
                                              <p:pRg st="24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7">
                                            <p:txEl>
                                              <p:pRg st="249" end="3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48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7">
                                            <p:txEl>
                                              <p:pRg st="348" end="4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7">
                                            <p:txEl>
                                              <p:pRg st="348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7">
                                            <p:txEl>
                                              <p:pRg st="348" end="45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52" end="7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47">
                                            <p:txEl>
                                              <p:pRg st="452" end="7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7">
                                            <p:txEl>
                                              <p:pRg st="452" end="73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7">
                                            <p:txEl>
                                              <p:pRg st="452" end="73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179640" y="548640"/>
            <a:ext cx="871272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sp>
        <p:nvSpPr>
          <p:cNvPr id="149" name="CustomShap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INÍCIO DA ESTIMULAÇÃO DO SISTEMA IMUNOLÓGICO (ENDÓCRINO/LINFÁTICO)</a:t>
            </a:r>
            <a:endParaRPr dirty="0">
              <a:solidFill>
                <a:srgbClr val="002060"/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ÓRGÃOS/GLÂNDULAS</a:t>
            </a: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HIPOTÁLAMO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HIPÓFISE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MEDULA </a:t>
            </a: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ÓSSEA VERMELHA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</a:t>
            </a: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</a:t>
            </a: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TIMO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</a:t>
            </a: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LIFONODOS </a:t>
            </a: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OU GÂNGLIOS LINFÁTICOS</a:t>
            </a:r>
            <a:endParaRPr dirty="0"/>
          </a:p>
        </p:txBody>
      </p:sp>
      <p:pic>
        <p:nvPicPr>
          <p:cNvPr id="150" name="Picture 2"/>
          <p:cNvPicPr/>
          <p:nvPr/>
        </p:nvPicPr>
        <p:blipFill>
          <a:blip r:embed="rId2"/>
          <a:stretch/>
        </p:blipFill>
        <p:spPr>
          <a:xfrm>
            <a:off x="1259632" y="908720"/>
            <a:ext cx="6768752" cy="277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4" dur="500"/>
                                        <p:tgtEl>
                                          <p:spTgt spid="149">
                                            <p:txEl>
                                              <p:p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179640" y="188640"/>
            <a:ext cx="8784720" cy="704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                      O VÍRUS HIV E O  SISTEMA IMUNOLÓGICO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 QUE OCORRE  NOS CASOS DE ATAQUE DO </a:t>
            </a:r>
            <a:r>
              <a:rPr lang="pt-BR" sz="20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VÍRUS </a:t>
            </a:r>
            <a:r>
              <a:rPr lang="pt-BR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HIV AOS ELEMENTOS DO SISTEMA IMUNOLÓGICO: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 </a:t>
            </a:r>
            <a:r>
              <a:rPr lang="pt-BR" sz="20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VÍRUS  </a:t>
            </a:r>
            <a:r>
              <a:rPr lang="pt-BR" sz="2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HIV  ATACA PARA DESTRUIR OS LINFÓCITOS  T CD4,  QUE PODEMOS  QUALIFICAR COMO OS COMANDANTES  E  DIRIGENTES  DO SISTEMA IMUNOLÓGICO, ANULANDO ASSIM TODA DEFESA DO ORGANISMO. 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2699640" y="718200"/>
            <a:ext cx="4101120" cy="30718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9476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circle(in)">
                                      <p:cBhvr additive="repl">
                                        <p:cTn id="7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0" y="12240"/>
            <a:ext cx="9144000" cy="786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r>
              <a:rPr lang="pt-BR" sz="2800" b="1" u="sng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TÉCNICAS: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HIPOTÁLAMO E HIPÓFISE (IMPOSIÇÕES/DTC) 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EXTREMIDADES DO FÊMUR/CLAVÍCULA -MEDULA ÓSSEA VERMELHA  - (IMPOSIÇÕES/AFLORAÇÕES/DTC) 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TIMO (IMPOSIÇÕES/AFLORAÇÕES/DTC) 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LIFONÓDOS OU GÂNGLIOS LINFÁTICOS –AXILAS E  VIRILHA – (IMPOSIÇÕES/AFLORAÇÕES/DTC)  </a:t>
            </a:r>
            <a:endParaRPr dirty="0"/>
          </a:p>
          <a:p>
            <a:pPr marL="343080" indent="-342720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LONGITUDINAIS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OBSERVAÇÕES:</a:t>
            </a:r>
            <a:endParaRPr b="1" dirty="0"/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Sequência </a:t>
            </a: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  3 (três) séries para cada imposição ou movimento.</a:t>
            </a:r>
            <a:endParaRPr b="1" dirty="0"/>
          </a:p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 técnicas por si só  tem efeito reduzido, caso não sejam resultado de uma vontade firme e um comando preciso.</a:t>
            </a:r>
            <a:endParaRPr b="1" dirty="0"/>
          </a:p>
          <a:p>
            <a:pPr>
              <a:lnSpc>
                <a:spcPct val="100000"/>
              </a:lnSpc>
            </a:pPr>
            <a:r>
              <a:rPr lang="pt-BR" sz="24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r>
              <a:rPr lang="pt-BR" sz="1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1">
                                            <p:txEl>
                                              <p:pRg st="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1">
                                            <p:txEl>
                                              <p:pRg st="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1">
                                            <p:txEl>
                                              <p:pRg st="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151">
                                            <p:txEl>
                                              <p:pRg st="12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151">
                                            <p:txEl>
                                              <p:p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151">
                                            <p:txEl>
                                              <p:pRg st="12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1000"/>
                                        <p:tgtEl>
                                          <p:spTgt spid="151">
                                            <p:txEl>
                                              <p:pRg st="27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151">
                                            <p:txEl>
                                              <p:pRg st="2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151">
                                            <p:txEl>
                                              <p:pRg st="27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1000"/>
                                        <p:tgtEl>
                                          <p:spTgt spid="151">
                                            <p:txEl>
                                              <p:pRg st="65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1">
                                            <p:txEl>
                                              <p:pRg st="6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1000" fill="hold"/>
                                        <p:tgtEl>
                                          <p:spTgt spid="151">
                                            <p:txEl>
                                              <p:pRg st="65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1000"/>
                                        <p:tgtEl>
                                          <p:spTgt spid="151">
                                            <p:txEl>
                                              <p:pRg st="76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1000" fill="hold"/>
                                        <p:tgtEl>
                                          <p:spTgt spid="151">
                                            <p:txEl>
                                              <p:pRg st="7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1">
                                            <p:txEl>
                                              <p:pRg st="76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61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1000"/>
                                        <p:tgtEl>
                                          <p:spTgt spid="151">
                                            <p:txEl>
                                              <p:pRg st="161" end="1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51">
                                            <p:txEl>
                                              <p:pRg st="161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51">
                                            <p:txEl>
                                              <p:pRg st="161" end="1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73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1000"/>
                                        <p:tgtEl>
                                          <p:spTgt spid="151">
                                            <p:txEl>
                                              <p:pRg st="173" end="2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151">
                                            <p:txEl>
                                              <p:pRg st="173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151">
                                            <p:txEl>
                                              <p:pRg st="173" end="2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0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51">
                                            <p:txEl>
                                              <p:pRg st="205" end="2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51">
                                            <p:txEl>
                                              <p:pRg st="20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51">
                                            <p:txEl>
                                              <p:pRg st="205" end="2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17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51">
                                            <p:txEl>
                                              <p:pRg st="217" end="2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51">
                                            <p:txEl>
                                              <p:pRg st="217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51">
                                            <p:txEl>
                                              <p:pRg st="217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9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2" dur="1000"/>
                                        <p:tgtEl>
                                          <p:spTgt spid="151">
                                            <p:txEl>
                                              <p:pRg st="298" end="3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" dur="1000" fill="hold"/>
                                        <p:tgtEl>
                                          <p:spTgt spid="151">
                                            <p:txEl>
                                              <p:pRg st="29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151">
                                            <p:txEl>
                                              <p:pRg st="298" end="3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09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57" dur="1000"/>
                                        <p:tgtEl>
                                          <p:spTgt spid="151">
                                            <p:txEl>
                                              <p:pRg st="309" end="3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51">
                                            <p:txEl>
                                              <p:pRg st="309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151">
                                            <p:txEl>
                                              <p:pRg st="309" end="3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2" dur="1000"/>
                                        <p:tgtEl>
                                          <p:spTgt spid="151">
                                            <p:txEl>
                                              <p:pRg st="319" end="3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3" dur="1000" fill="hold"/>
                                        <p:tgtEl>
                                          <p:spTgt spid="151">
                                            <p:txEl>
                                              <p:p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" dur="1000" fill="hold"/>
                                        <p:tgtEl>
                                          <p:spTgt spid="151">
                                            <p:txEl>
                                              <p:pRg st="319" end="3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81" end="4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67" dur="1000"/>
                                        <p:tgtEl>
                                          <p:spTgt spid="151">
                                            <p:txEl>
                                              <p:pRg st="381" end="4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151">
                                            <p:txEl>
                                              <p:pRg st="381" end="49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151">
                                            <p:txEl>
                                              <p:pRg st="381" end="49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107640" y="116640"/>
            <a:ext cx="9036360" cy="674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7- EVOLUÇÃO MÉDICA/CLÍNICA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a)Em data de 10/06/2015, a Assistida estava com uma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contagem de linfócitos CD4 menor que 63 células/mm3. E uma carga viral de 5,831. Então diagnosticada como portadora da AIDS;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b)Além do tratamento médico regular, submeteu-se ao Tratamento pelo Magnetismo;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c) EM 16/11/2015  a assistida já estava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contagem de linfócitos CD4 de 398 células/mm3. </a:t>
            </a:r>
            <a:r>
              <a:rPr lang="pt-BR" sz="2800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 principalmente, 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não acusando mais carga viral, o que surpreendeu sua médica;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4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4">
                                            <p:txEl>
                                              <p:pRg st="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0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4">
                                            <p:txEl>
                                              <p:pRg st="103" end="18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4">
                                            <p:txEl>
                                              <p:pRg st="10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4">
                                            <p:txEl>
                                              <p:pRg st="103" end="18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-60721"/>
            <a:ext cx="9161859" cy="691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547664" y="939572"/>
            <a:ext cx="22322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32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323640" y="260640"/>
            <a:ext cx="8640720" cy="594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d) Durante o tratamento, em meados de outubro/2016 foi acometida de </a:t>
            </a:r>
            <a:r>
              <a:rPr lang="pt-BR" sz="2400" strike="noStrike" spc="-1" dirty="0" err="1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Chikungunya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 se recuperou de forma plena e mais rápido que outros membros da família que também foram infectados pela mesma  enfermidade, ficando sem qualquer sequela.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e) Em Dezembro/2016  a assistida manteve a </a:t>
            </a: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contagem de linfócitos CD4 em 354 células/mm3. E não acusando mais carga viral, o que surpreendeu sua médica.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f) A Assistida continua fazendo  tratamento  Magnético  regular de manutenção.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 Assistida encontra-se com seu peso normal, integrou-se às atividades da Instituição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2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5">
                                            <p:txEl>
                                              <p:pRg st="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5">
                                            <p:txEl>
                                              <p:pRg st="0" end="23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39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5">
                                            <p:txEl>
                                              <p:pRg st="239" end="3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5">
                                            <p:txEl>
                                              <p:pRg st="239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5">
                                            <p:txEl>
                                              <p:pRg st="239" end="3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88" end="4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5">
                                            <p:txEl>
                                              <p:pRg st="388" end="4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5">
                                            <p:txEl>
                                              <p:pRg st="388" end="4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5">
                                            <p:txEl>
                                              <p:pRg st="388" end="4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64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55">
                                            <p:txEl>
                                              <p:pRg st="464" end="5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55">
                                            <p:txEl>
                                              <p:pRg st="464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55">
                                            <p:txEl>
                                              <p:pRg st="464" end="5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8. EVOLUÇÃO DO TRATAMENTO </a:t>
            </a: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MAGNÉTICO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u="sng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PRIMEIROS PASSES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:  TDM 1 E 2 (junho a agosto/2015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HARMONIZAÇÃO E EQUILÍBRIO DAS FUNÇÕES HEPÁTICAS (FÍGADO) E GÁSTRICO/ INÍCIO DO ESTÍMULO DO SISTEMA IMUNOLÓGICO (agosto/2015 até a presente data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)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ALÉM DAS TÉCNICAS JÁ REFERENCIADAS NOS ITENS ANTERIORES, TRABALHAMOS O SISTEMA NERVOSO CENTRAL DA ASSISTIDA  COM PEQUENAS CONCENTRAÇÕES E DISPERSÕES NO FRONTAL E LARÍNGEO, E NO HIPOTÁLAMO E NA HIPÓFISE (REGULADORA DE TODAS AS GLÂNDULAS), ALÉM DE SEMPRE COM A HARMONIZAÇÃO DO REFLUXO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 INTERCORRÊNCIAS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EM RAZÃO DA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ENFERMIDADE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CESSARAM TOTALMENTE DESDE MEADOS DE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NOVEMBRO DE 2016.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56">
                                            <p:txEl>
                                              <p:pRg st="4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56">
                                            <p:txEl>
                                              <p:pRg st="4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56">
                                            <p:txEl>
                                              <p:pRg st="4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56">
                                            <p:txEl>
                                              <p:pRg st="64" end="2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56">
                                            <p:txEl>
                                              <p:pRg st="6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56">
                                            <p:txEl>
                                              <p:pRg st="64" end="2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9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- CONCLUSÃO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ATÉ A PRESENTE DATA EM RAZÃO DOS TRATAMENTOS MAGNÉTICOS CONTÍNUOS, PERCEBEMOS PELO TATO, 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UM PLENO 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EQUILÍBRIO  ENERGÉTICO E ORGÂNICO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 ASSISTIDA JÁ NÃO APRESENTA QUALQUER SINAL  DA PRESENÇA DO VÍRUS, CONFORME EXAMES. </a:t>
            </a:r>
            <a:endParaRPr lang="pt-BR" sz="28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ATUALMENTE TEM UMA VIDA NORMAL E PLENA, SEM INTERCORRÊNCIAS RELACIONADAS  AO VÍRUS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ESTE CASO  NÃO É  PIONEIRO, MAS SERVE COMO CONFIRMAÇÃO DAS TÉCNICAS JÁ EXISTENTES.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6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16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3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13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03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203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71" end="3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27" dur="500"/>
                                        <p:tgtEl>
                                          <p:spTgt spid="157">
                                            <p:txEl>
                                              <p:pRg st="271" end="3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51640" y="188640"/>
            <a:ext cx="8712720" cy="642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1- IDENTIFICAÇÃO:</a:t>
            </a:r>
            <a:r>
              <a:rPr lang="pt-BR" sz="32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lang="pt-BR" sz="32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>
              <a:lnSpc>
                <a:spcPct val="100000"/>
              </a:lnSpc>
            </a:pPr>
            <a:r>
              <a:rPr lang="pt-BR" sz="32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</a:t>
            </a:r>
            <a:r>
              <a:rPr lang="pt-BR" sz="32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J. S., BRASILEIRA, DO SEXO FEMININO, NASCIDA EM 08/04/1958, COM 59 ANOS, RESIDENTE EM RECIFE-PE.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134" name="Picture 2"/>
          <p:cNvPicPr/>
          <p:nvPr/>
        </p:nvPicPr>
        <p:blipFill>
          <a:blip r:embed="rId2"/>
          <a:stretch/>
        </p:blipFill>
        <p:spPr>
          <a:xfrm>
            <a:off x="4788024" y="168393"/>
            <a:ext cx="2267896" cy="2612536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73880" y="188640"/>
            <a:ext cx="8856720" cy="659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2- HIPÓTESE DIAGNÓSTICA:     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r>
              <a:rPr lang="pt-BR" sz="32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AIDS</a:t>
            </a: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lang="pt-BR" sz="28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endParaRPr lang="pt-BR" sz="28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r>
              <a:rPr lang="pt-BR" sz="2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AIDS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é o estágio mais avançado da doença que ataca o </a:t>
            </a:r>
            <a:r>
              <a:rPr lang="pt-BR" sz="2800" u="sng" strike="noStrike" spc="-1" dirty="0">
                <a:solidFill>
                  <a:srgbClr val="E68200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2"/>
              </a:rPr>
              <a:t>sistema imunológico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A Síndrome da Imunodeficiência Adquirida, como também é chamada, é causada pelo </a:t>
            </a:r>
            <a:r>
              <a:rPr lang="pt-BR" sz="2800" u="sng" strike="noStrike" spc="-1" dirty="0">
                <a:solidFill>
                  <a:srgbClr val="E68200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3"/>
              </a:rPr>
              <a:t>HIV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Esse vírus ataca as células de defesa do corpo, o organismo fica mais vulnerável a diversas doenças, de um simples resfriado a </a:t>
            </a:r>
            <a:r>
              <a:rPr lang="pt-BR" sz="2800" u="sng" strike="noStrike" spc="-1" dirty="0">
                <a:solidFill>
                  <a:srgbClr val="E68200"/>
                </a:solidFill>
                <a:uFill>
                  <a:solidFill>
                    <a:srgbClr val="FFFFFF"/>
                  </a:solidFill>
                </a:uFill>
                <a:latin typeface="Book Antiqua"/>
                <a:hlinkClick r:id="rId4"/>
              </a:rPr>
              <a:t>infecções mais graves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 como tuberculose ou câncer. O próprio tratamento da doença fica prejudicado.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  <p:pic>
        <p:nvPicPr>
          <p:cNvPr id="136" name="Picture 2"/>
          <p:cNvPicPr/>
          <p:nvPr/>
        </p:nvPicPr>
        <p:blipFill>
          <a:blip r:embed="rId5"/>
          <a:stretch/>
        </p:blipFill>
        <p:spPr>
          <a:xfrm>
            <a:off x="323640" y="764640"/>
            <a:ext cx="8706960" cy="180026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688320" y="570240"/>
            <a:ext cx="7755840" cy="105372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699120" y="2248200"/>
            <a:ext cx="7745040" cy="38775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139" name="Imagem 138"/>
          <p:cNvPicPr/>
          <p:nvPr/>
        </p:nvPicPr>
        <p:blipFill>
          <a:blip r:embed="rId2"/>
          <a:stretch/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1835696" y="570240"/>
            <a:ext cx="223224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lang="pt-BR" sz="2800" b="1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CONDIÇÕES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DA </a:t>
            </a:r>
            <a:r>
              <a:rPr lang="pt-BR" sz="28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ASSISTIDA </a:t>
            </a:r>
            <a:r>
              <a:rPr lang="pt-BR" sz="28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NO INÍCIO DOS TRATAMENTOS: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- Em estado de depressão, em razão de sua condição de </a:t>
            </a:r>
            <a:r>
              <a:rPr lang="pt-BR" sz="2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enfermidade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da vergonha da </a:t>
            </a:r>
            <a:r>
              <a:rPr lang="pt-BR" sz="2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família  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 sociedade.  Foi levada a nossa Instituição por parentes, mantendo sua fé em Deus, logo entregou-se  aos Tratamentos, não faltando a uma só sessão, mesmo no início sendo </a:t>
            </a:r>
            <a:r>
              <a:rPr lang="pt-BR" sz="2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trazida </a:t>
            </a: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face suas condições; </a:t>
            </a:r>
            <a:endParaRPr lang="pt-BR" sz="28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- Perda de peso avançada e distúrbios intestinais</a:t>
            </a:r>
            <a:r>
              <a:rPr lang="pt-BR" sz="28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;</a:t>
            </a:r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8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- Início do Tratamento: JUNHO/2015;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0">
                                            <p:txEl>
                                              <p:pRg st="0" end="4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0">
                                            <p:txEl>
                                              <p:pRg st="53" end="3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0">
                                            <p:txEl>
                                              <p:pRg st="5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0">
                                            <p:txEl>
                                              <p:pRg st="53" end="3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28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0">
                                            <p:txEl>
                                              <p:pRg st="328" end="3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0">
                                            <p:txEl>
                                              <p:pRg st="328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0">
                                            <p:txEl>
                                              <p:pRg st="328" end="36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6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0">
                                            <p:txEl>
                                              <p:pRg st="363" end="3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0">
                                            <p:txEl>
                                              <p:pRg st="36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0">
                                            <p:txEl>
                                              <p:pRg st="363" end="3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07640" y="0"/>
            <a:ext cx="9036000" cy="66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3- HISTÓRIA DA DOENÇA ATUAL/QUADRO CLÍNICO: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7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Conforme  exame  clínico  em data de 10/06/2015, a Assistida estava com uma </a:t>
            </a:r>
            <a:r>
              <a:rPr lang="pt-BR" sz="2700" b="1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contagem de linfócitos CD4 menor que 63 células/mm3. E uma carga viral de 5,831.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7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Para se estabelecer o diagnóstico de AIDS é preciso estar infectado pelo HIV e ter uma contagem de linfócitos CD4 menor que 200 células/mm3.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7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Apresentava quadro de perda de peso alarmante, haja vista que encontrava-se pensando 45 quilos,   para uma pessoa de  altura de  aproximadamente  1,73m e peso normal de 79 quilos, além de apresentar quadro de  Insônia severa. </a:t>
            </a:r>
            <a:endParaRPr/>
          </a:p>
          <a:p>
            <a:pPr algn="just">
              <a:lnSpc>
                <a:spcPct val="100000"/>
              </a:lnSpc>
            </a:pPr>
            <a:r>
              <a:rPr lang="pt-BR" sz="270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 assistida  submeteu-se ao tratamento magnético, sob a condição de sigilo total de sua enfermidade, falando muito pouco sobre sua condição.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1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1">
                                            <p:txEl>
                                              <p:pRg st="45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1">
                                            <p:txEl>
                                              <p:pRg st="4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1">
                                            <p:txEl>
                                              <p:pRg st="45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02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1">
                                            <p:txEl>
                                              <p:pRg st="202" end="3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1">
                                            <p:txEl>
                                              <p:pRg st="202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1">
                                            <p:txEl>
                                              <p:pRg st="202" end="3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343" end="5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8" dur="1000"/>
                                        <p:tgtEl>
                                          <p:spTgt spid="141">
                                            <p:txEl>
                                              <p:pRg st="343" end="5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9" dur="1000" fill="hold"/>
                                        <p:tgtEl>
                                          <p:spTgt spid="141">
                                            <p:txEl>
                                              <p:pRg st="343" end="57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1000" fill="hold"/>
                                        <p:tgtEl>
                                          <p:spTgt spid="141">
                                            <p:txEl>
                                              <p:pRg st="343" end="57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70" end="7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1000"/>
                                        <p:tgtEl>
                                          <p:spTgt spid="141">
                                            <p:txEl>
                                              <p:pRg st="570" end="7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6" dur="1000" fill="hold"/>
                                        <p:tgtEl>
                                          <p:spTgt spid="141">
                                            <p:txEl>
                                              <p:pRg st="570" end="7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141">
                                            <p:txEl>
                                              <p:pRg st="570" end="7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07640" y="116640"/>
            <a:ext cx="8784720" cy="673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4- DIAGNÓSTICO MAGNÉTICO: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  Tato Magnético.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A) FACE À CHEGADA DA ASSISTIDA EM EVIDENTE ESTADO DEPRESSIVO, EMBORA NÃO EM ESTADO PROFUNDO, FOI INICIADO O TDM 1 (SEM TATO). 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B) APÓS O SEGUNDO MÊS, INICIEI OS TRATAMENTOS COM TATO, TENDO ASSIM AS PRIMEIRAS IMPRESSÕES: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marL="457200" indent="-4568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CARÊNCIA ENERGÉTICA NA REGIÃO DO FRONTAL  E, ÀS VEZES NO LARÍNGEO; </a:t>
            </a:r>
            <a:endParaRPr dirty="0"/>
          </a:p>
          <a:p>
            <a:pPr marL="457200" indent="-4568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DESARMONIA NO GÁSTRICO E NO ESPLÊNICO;</a:t>
            </a:r>
            <a:endParaRPr dirty="0"/>
          </a:p>
          <a:p>
            <a:pPr marL="457200" indent="-4568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CONGESTÃO NO FIGADO E NO BÁSICO;</a:t>
            </a:r>
            <a:endParaRPr dirty="0"/>
          </a:p>
          <a:p>
            <a:pPr marL="457200" indent="-456840" algn="just">
              <a:lnSpc>
                <a:spcPct val="100000"/>
              </a:lnSpc>
              <a:buClr>
                <a:srgbClr val="002060"/>
              </a:buClr>
              <a:buFont typeface="StarSymbol"/>
              <a:buChar char="-"/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JÁ NAS PRIMEIRAS SESSÕES DEIXOU DE SENTIR OS EFEITOS DA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MEDICAÇÃO, COMO A DIARRÉIA E 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INSÔNIA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;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46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46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22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2">
                                            <p:txEl>
                                              <p:pRg st="122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64" end="1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2">
                                            <p:txEl>
                                              <p:pRg st="164" end="1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80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2">
                                            <p:txEl>
                                              <p:pRg st="180" end="1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0" y="0"/>
            <a:ext cx="9036360" cy="6794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40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5- TRATAMENTO MÉDICO: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endParaRPr lang="pt-BR" sz="40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endParaRPr lang="pt-BR" sz="4000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endParaRPr lang="pt-BR" sz="4000" strike="noStrike" spc="-1" dirty="0" smtClean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Book Antiqua"/>
            </a:endParaRPr>
          </a:p>
          <a:p>
            <a:pPr algn="just">
              <a:lnSpc>
                <a:spcPct val="100000"/>
              </a:lnSpc>
            </a:pPr>
            <a:r>
              <a:rPr lang="pt-BR" sz="40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Tratamento </a:t>
            </a:r>
            <a:r>
              <a:rPr lang="pt-BR" sz="40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alopático regular com os coquetéis para pacientes portadores de HIV/AIDS.</a:t>
            </a:r>
            <a:endParaRPr dirty="0"/>
          </a:p>
        </p:txBody>
      </p:sp>
      <p:pic>
        <p:nvPicPr>
          <p:cNvPr id="144" name="Picture 2"/>
          <p:cNvPicPr/>
          <p:nvPr/>
        </p:nvPicPr>
        <p:blipFill>
          <a:blip r:embed="rId2"/>
          <a:stretch/>
        </p:blipFill>
        <p:spPr>
          <a:xfrm>
            <a:off x="1909865" y="1196752"/>
            <a:ext cx="5567760" cy="313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07640" y="116640"/>
            <a:ext cx="8856720" cy="667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pt-BR" sz="2400" b="1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6- TRATAMENTO MAGNÉTICO: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 Técnicas utilizadas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marL="360" algn="just">
              <a:lnSpc>
                <a:spcPct val="100000"/>
              </a:lnSpc>
              <a:buClr>
                <a:srgbClr val="002060"/>
              </a:buClr>
            </a:pPr>
            <a:r>
              <a:rPr lang="pt-BR" sz="2400" b="1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</a:t>
            </a:r>
            <a:r>
              <a:rPr lang="pt-BR" sz="2400" strike="noStrike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. PASSO 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1: INICIAMOS COM APLICAÇÃO DO TDM 1.</a:t>
            </a:r>
            <a:endParaRPr dirty="0"/>
          </a:p>
          <a:p>
            <a:pPr algn="just">
              <a:lnSpc>
                <a:spcPct val="100000"/>
              </a:lnSpc>
            </a:pPr>
            <a:endParaRPr dirty="0"/>
          </a:p>
          <a:p>
            <a:pPr algn="just">
              <a:lnSpc>
                <a:spcPct val="100000"/>
              </a:lnSpc>
            </a:pP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Pois, a depressão é o sintoma mais observado. Estudos norte-americanos estimam em 20% a taxa de prevalência de depressão entre portadores de HIV/AIDS. As causas que podem levar ao desenvolvimento desse transtorno são complexas, e vão desde transtorno latente prévio, dificuldades relacionadas à aceitação do diagnóstico e tratamento e ação do próprio vírus no sistema nervoso central. Tratar da depressão garante aumento da adesão ao tratamento </a:t>
            </a:r>
            <a:r>
              <a:rPr lang="pt-BR" sz="240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anti-retroviral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, redução do uso dos serviços de saúde e melhor qualidade de vida do próprio portador', observa a psiquiatra </a:t>
            </a:r>
            <a:r>
              <a:rPr lang="pt-BR" sz="240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Vanja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Bessa Ferreira, da Secretaria de Estado da Saúde do Rio de Janeiro e da Sociedade Viva Cazuza. É  importante lembrar que alguns medicamentos ARV, como o AZT e o </a:t>
            </a:r>
            <a:r>
              <a:rPr lang="pt-BR" sz="2400" strike="noStrike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Efavirenz</a:t>
            </a:r>
            <a:r>
              <a:rPr lang="pt-BR" sz="2400" strike="noStrike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Book Antiqua"/>
              </a:rPr>
              <a:t> podem acarretar efeitos colaterais, entre eles a depressão.</a:t>
            </a:r>
            <a:endParaRPr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45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45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45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45">
                                            <p:txEl>
                                              <p:pRg st="4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45">
                                            <p:txEl>
                                              <p:pRg st="4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45">
                                            <p:txEl>
                                              <p:pRg st="4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8" end="8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45">
                                            <p:txEl>
                                              <p:pRg st="88" end="8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45">
                                            <p:txEl>
                                              <p:pRg st="88" end="89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45">
                                            <p:txEl>
                                              <p:pRg st="88" end="89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973</TotalTime>
  <Words>1168</Words>
  <Application>Microsoft Office PowerPoint</Application>
  <PresentationFormat>Apresentação na tela (4:3)</PresentationFormat>
  <Paragraphs>168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19</vt:i4>
      </vt:variant>
    </vt:vector>
  </HeadingPairs>
  <TitlesOfParts>
    <vt:vector size="22" baseType="lpstr">
      <vt:lpstr>Office Theme</vt:lpstr>
      <vt:lpstr>Office Theme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TRATAMENTO DE UM CASO DE AIDS (Síndrome da Imunodeficiência Adquirida - acquired immunodeficiency syndrome),  PELO MAGNETISMO, COM UTILIZAÇÃO DAS TÉCNICAS CONSOLIDADAS DE TDM E ESTIMULAÇÃO DO SISTEMA IMUNOLÓGICO.</dc:title>
  <dc:creator>gilson silvestre da silva</dc:creator>
  <cp:lastModifiedBy>gilson silvestre da silva</cp:lastModifiedBy>
  <cp:revision>79</cp:revision>
  <dcterms:created xsi:type="dcterms:W3CDTF">2017-08-02T00:31:58Z</dcterms:created>
  <dcterms:modified xsi:type="dcterms:W3CDTF">2017-08-19T02:01:09Z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Apresentação na tela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